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4" r:id="rId1"/>
  </p:sldMasterIdLst>
  <p:sldIdLst>
    <p:sldId id="260" r:id="rId2"/>
    <p:sldId id="261" r:id="rId3"/>
    <p:sldId id="262" r:id="rId4"/>
    <p:sldId id="281" r:id="rId5"/>
    <p:sldId id="263" r:id="rId6"/>
    <p:sldId id="264" r:id="rId7"/>
    <p:sldId id="280" r:id="rId8"/>
    <p:sldId id="269" r:id="rId9"/>
    <p:sldId id="270" r:id="rId10"/>
    <p:sldId id="271" r:id="rId11"/>
    <p:sldId id="272" r:id="rId12"/>
    <p:sldId id="297" r:id="rId13"/>
    <p:sldId id="298" r:id="rId14"/>
    <p:sldId id="299" r:id="rId15"/>
    <p:sldId id="300" r:id="rId16"/>
    <p:sldId id="301" r:id="rId17"/>
    <p:sldId id="265" r:id="rId18"/>
    <p:sldId id="273" r:id="rId19"/>
    <p:sldId id="286" r:id="rId20"/>
    <p:sldId id="274" r:id="rId21"/>
    <p:sldId id="288" r:id="rId22"/>
    <p:sldId id="289" r:id="rId23"/>
    <p:sldId id="290" r:id="rId24"/>
    <p:sldId id="275" r:id="rId25"/>
    <p:sldId id="291" r:id="rId26"/>
    <p:sldId id="287" r:id="rId27"/>
    <p:sldId id="292" r:id="rId28"/>
    <p:sldId id="294" r:id="rId29"/>
    <p:sldId id="295" r:id="rId30"/>
    <p:sldId id="296" r:id="rId31"/>
    <p:sldId id="266" r:id="rId32"/>
    <p:sldId id="276" r:id="rId33"/>
    <p:sldId id="277" r:id="rId34"/>
    <p:sldId id="278" r:id="rId35"/>
    <p:sldId id="279" r:id="rId36"/>
    <p:sldId id="282" r:id="rId37"/>
    <p:sldId id="283" r:id="rId38"/>
    <p:sldId id="284" r:id="rId39"/>
    <p:sldId id="268" r:id="rId40"/>
    <p:sldId id="302" r:id="rId41"/>
    <p:sldId id="26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200"/>
    <a:srgbClr val="3B3838"/>
    <a:srgbClr val="22FF00"/>
    <a:srgbClr val="767171"/>
    <a:srgbClr val="5B9BD5"/>
    <a:srgbClr val="E6E6E6"/>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44" autoAdjust="0"/>
    <p:restoredTop sz="94660"/>
  </p:normalViewPr>
  <p:slideViewPr>
    <p:cSldViewPr snapToGrid="0">
      <p:cViewPr varScale="1">
        <p:scale>
          <a:sx n="85" d="100"/>
          <a:sy n="85" d="100"/>
        </p:scale>
        <p:origin x="114" y="6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7EE152B-4008-4E67-82CF-CB6D5C2E4954}"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006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EE152B-4008-4E67-82CF-CB6D5C2E4954}"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674008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EE152B-4008-4E67-82CF-CB6D5C2E4954}"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31106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EE152B-4008-4E67-82CF-CB6D5C2E4954}"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4256823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EE152B-4008-4E67-82CF-CB6D5C2E4954}" type="datetimeFigureOut">
              <a:rPr lang="en-US" smtClean="0"/>
              <a:t>12/6/2018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724293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7EE152B-4008-4E67-82CF-CB6D5C2E4954}"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018822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7EE152B-4008-4E67-82CF-CB6D5C2E4954}" type="datetimeFigureOut">
              <a:rPr lang="en-US" smtClean="0"/>
              <a:t>12/6/2018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212848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7EE152B-4008-4E67-82CF-CB6D5C2E4954}" type="datetimeFigureOut">
              <a:rPr lang="en-US" smtClean="0"/>
              <a:t>12/6/2018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605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EE152B-4008-4E67-82CF-CB6D5C2E4954}" type="datetimeFigureOut">
              <a:rPr lang="en-US" smtClean="0"/>
              <a:t>12/6/2018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2067586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EE152B-4008-4E67-82CF-CB6D5C2E4954}"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53997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7EE152B-4008-4E67-82CF-CB6D5C2E4954}" type="datetimeFigureOut">
              <a:rPr lang="en-US" smtClean="0"/>
              <a:t>12/6/2018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1A6596-4A3A-4B9D-B19C-0D6C0E45A1D3}" type="slidenum">
              <a:rPr lang="en-US" smtClean="0"/>
              <a:t>‹#›</a:t>
            </a:fld>
            <a:endParaRPr lang="en-US"/>
          </a:p>
        </p:txBody>
      </p:sp>
    </p:spTree>
    <p:extLst>
      <p:ext uri="{BB962C8B-B14F-4D97-AF65-F5344CB8AC3E}">
        <p14:creationId xmlns:p14="http://schemas.microsoft.com/office/powerpoint/2010/main" val="1602307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EE152B-4008-4E67-82CF-CB6D5C2E4954}" type="datetimeFigureOut">
              <a:rPr lang="en-US" smtClean="0"/>
              <a:t>12/6/2018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1A6596-4A3A-4B9D-B19C-0D6C0E45A1D3}" type="slidenum">
              <a:rPr lang="en-US" smtClean="0"/>
              <a:t>‹#›</a:t>
            </a:fld>
            <a:endParaRPr lang="en-US"/>
          </a:p>
        </p:txBody>
      </p:sp>
    </p:spTree>
    <p:extLst>
      <p:ext uri="{BB962C8B-B14F-4D97-AF65-F5344CB8AC3E}">
        <p14:creationId xmlns:p14="http://schemas.microsoft.com/office/powerpoint/2010/main" val="712167295"/>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5.jpg"/><Relationship Id="rId7" Type="http://schemas.openxmlformats.org/officeDocument/2006/relationships/image" Target="../media/image9.jpe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jpg"/><Relationship Id="rId1" Type="http://schemas.openxmlformats.org/officeDocument/2006/relationships/slideLayout" Target="../slideLayouts/slideLayout7.xml"/><Relationship Id="rId6" Type="http://schemas.openxmlformats.org/officeDocument/2006/relationships/image" Target="../media/image8.gif"/><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png"/><Relationship Id="rId1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grpSp>
          <p:nvGrpSpPr>
            <p:cNvPr id="17" name="Group 16"/>
            <p:cNvGrpSpPr/>
            <p:nvPr/>
          </p:nvGrpSpPr>
          <p:grpSpPr>
            <a:xfrm>
              <a:off x="0" y="0"/>
              <a:ext cx="12192000" cy="6858000"/>
              <a:chOff x="0" y="0"/>
              <a:chExt cx="12192000" cy="6858000"/>
            </a:xfrm>
          </p:grpSpPr>
          <p:pic>
            <p:nvPicPr>
              <p:cNvPr id="8" name="Picture 7"/>
              <p:cNvPicPr>
                <a:picLocks noChangeAspect="1"/>
              </p:cNvPicPr>
              <p:nvPr/>
            </p:nvPicPr>
            <p:blipFill rotWithShape="1">
              <a:blip r:embed="rId2">
                <a:grayscl/>
                <a:extLst>
                  <a:ext uri="{28A0092B-C50C-407E-A947-70E740481C1C}">
                    <a14:useLocalDpi xmlns:a14="http://schemas.microsoft.com/office/drawing/2010/main" val="0"/>
                  </a:ext>
                </a:extLst>
              </a:blip>
              <a:srcRect l="144" t="45330" r="-144" b="3590"/>
              <a:stretch/>
            </p:blipFill>
            <p:spPr>
              <a:xfrm>
                <a:off x="0" y="0"/>
                <a:ext cx="12192000" cy="3503108"/>
              </a:xfrm>
              <a:prstGeom prst="rect">
                <a:avLst/>
              </a:prstGeom>
            </p:spPr>
          </p:pic>
          <p:grpSp>
            <p:nvGrpSpPr>
              <p:cNvPr id="16" name="Group 15"/>
              <p:cNvGrpSpPr/>
              <p:nvPr/>
            </p:nvGrpSpPr>
            <p:grpSpPr>
              <a:xfrm>
                <a:off x="0" y="1751554"/>
                <a:ext cx="12192000" cy="5106446"/>
                <a:chOff x="0" y="1751554"/>
                <a:chExt cx="12192000" cy="5106446"/>
              </a:xfrm>
            </p:grpSpPr>
            <p:sp>
              <p:nvSpPr>
                <p:cNvPr id="4" name="Rectangle 3"/>
                <p:cNvSpPr/>
                <p:nvPr/>
              </p:nvSpPr>
              <p:spPr>
                <a:xfrm>
                  <a:off x="0" y="2725615"/>
                  <a:ext cx="12192000" cy="4132385"/>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703384" y="1751554"/>
                  <a:ext cx="1828800" cy="1828800"/>
                  <a:chOff x="703384" y="1751554"/>
                  <a:chExt cx="1828800" cy="1828800"/>
                </a:xfrm>
              </p:grpSpPr>
              <p:sp>
                <p:nvSpPr>
                  <p:cNvPr id="10" name="Oval 9"/>
                  <p:cNvSpPr/>
                  <p:nvPr/>
                </p:nvSpPr>
                <p:spPr>
                  <a:xfrm>
                    <a:off x="703384" y="1751554"/>
                    <a:ext cx="1828800" cy="18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380" y="2172574"/>
                    <a:ext cx="1106081" cy="1106081"/>
                  </a:xfrm>
                  <a:prstGeom prst="rect">
                    <a:avLst/>
                  </a:prstGeom>
                </p:spPr>
              </p:pic>
            </p:grpSp>
          </p:grpSp>
        </p:grpSp>
        <p:grpSp>
          <p:nvGrpSpPr>
            <p:cNvPr id="14" name="Group 13"/>
            <p:cNvGrpSpPr/>
            <p:nvPr/>
          </p:nvGrpSpPr>
          <p:grpSpPr>
            <a:xfrm>
              <a:off x="2532184" y="3006970"/>
              <a:ext cx="9267093" cy="2617024"/>
              <a:chOff x="2532184" y="3006970"/>
              <a:chExt cx="9267093" cy="2617024"/>
            </a:xfrm>
          </p:grpSpPr>
          <p:sp>
            <p:nvSpPr>
              <p:cNvPr id="6" name="TextBox 5"/>
              <p:cNvSpPr txBox="1"/>
              <p:nvPr/>
            </p:nvSpPr>
            <p:spPr>
              <a:xfrm>
                <a:off x="2532184" y="3006970"/>
                <a:ext cx="9267093" cy="2308324"/>
              </a:xfrm>
              <a:prstGeom prst="rect">
                <a:avLst/>
              </a:prstGeom>
              <a:noFill/>
            </p:spPr>
            <p:txBody>
              <a:bodyPr wrap="square" rtlCol="0">
                <a:spAutoFit/>
              </a:bodyPr>
              <a:lstStyle/>
              <a:p>
                <a:r>
                  <a:rPr lang="en-US" sz="7200" b="1" dirty="0" smtClean="0">
                    <a:solidFill>
                      <a:schemeClr val="bg2">
                        <a:lumMod val="25000"/>
                      </a:schemeClr>
                    </a:solidFill>
                    <a:latin typeface="Century Gothic" panose="020B0502020202020204" pitchFamily="34" charset="0"/>
                  </a:rPr>
                  <a:t>SEARCH ENGINE IN      	  RACLE</a:t>
                </a:r>
                <a:endParaRPr lang="en-US" sz="7200" b="1" dirty="0">
                  <a:solidFill>
                    <a:schemeClr val="bg2">
                      <a:lumMod val="25000"/>
                    </a:schemeClr>
                  </a:solidFill>
                  <a:latin typeface="Century Gothic" panose="020B0502020202020204" pitchFamily="34" charset="0"/>
                </a:endParaRPr>
              </a:p>
            </p:txBody>
          </p:sp>
          <p:sp>
            <p:nvSpPr>
              <p:cNvPr id="11" name="TextBox 10"/>
              <p:cNvSpPr txBox="1"/>
              <p:nvPr/>
            </p:nvSpPr>
            <p:spPr>
              <a:xfrm>
                <a:off x="2532184" y="5254662"/>
                <a:ext cx="5432613" cy="369332"/>
              </a:xfrm>
              <a:prstGeom prst="rect">
                <a:avLst/>
              </a:prstGeom>
              <a:noFill/>
            </p:spPr>
            <p:txBody>
              <a:bodyPr wrap="square" rtlCol="0">
                <a:spAutoFit/>
              </a:bodyPr>
              <a:lstStyle/>
              <a:p>
                <a:r>
                  <a:rPr lang="en-US" dirty="0">
                    <a:solidFill>
                      <a:schemeClr val="bg1"/>
                    </a:solidFill>
                  </a:rPr>
                  <a:t>Presented by </a:t>
                </a:r>
                <a:r>
                  <a:rPr lang="en-US" dirty="0" err="1">
                    <a:solidFill>
                      <a:schemeClr val="bg1"/>
                    </a:solidFill>
                  </a:rPr>
                  <a:t>Nguyễn</a:t>
                </a:r>
                <a:r>
                  <a:rPr lang="en-US" dirty="0">
                    <a:solidFill>
                      <a:schemeClr val="bg1"/>
                    </a:solidFill>
                  </a:rPr>
                  <a:t> Minh </a:t>
                </a:r>
                <a:r>
                  <a:rPr lang="en-US" dirty="0" err="1">
                    <a:solidFill>
                      <a:schemeClr val="bg1"/>
                    </a:solidFill>
                  </a:rPr>
                  <a:t>Công</a:t>
                </a:r>
                <a:r>
                  <a:rPr lang="en-US" dirty="0">
                    <a:solidFill>
                      <a:schemeClr val="bg1"/>
                    </a:solidFill>
                  </a:rPr>
                  <a:t> - </a:t>
                </a:r>
                <a:r>
                  <a:rPr lang="en-US" dirty="0" err="1">
                    <a:solidFill>
                      <a:schemeClr val="bg1"/>
                    </a:solidFill>
                  </a:rPr>
                  <a:t>Nguyễn</a:t>
                </a:r>
                <a:r>
                  <a:rPr lang="en-US" dirty="0">
                    <a:solidFill>
                      <a:schemeClr val="bg1"/>
                    </a:solidFill>
                  </a:rPr>
                  <a:t> </a:t>
                </a:r>
                <a:r>
                  <a:rPr lang="en-US" dirty="0" err="1">
                    <a:solidFill>
                      <a:schemeClr val="bg1"/>
                    </a:solidFill>
                  </a:rPr>
                  <a:t>Đình</a:t>
                </a:r>
                <a:r>
                  <a:rPr lang="en-US" dirty="0">
                    <a:solidFill>
                      <a:schemeClr val="bg1"/>
                    </a:solidFill>
                  </a:rPr>
                  <a:t> </a:t>
                </a:r>
                <a:r>
                  <a:rPr lang="en-US" dirty="0" err="1" smtClean="0">
                    <a:solidFill>
                      <a:schemeClr val="bg1"/>
                    </a:solidFill>
                  </a:rPr>
                  <a:t>Hùng</a:t>
                </a:r>
                <a:endParaRPr lang="en-US" dirty="0">
                  <a:solidFill>
                    <a:schemeClr val="bg1"/>
                  </a:solidFill>
                </a:endParaRPr>
              </a:p>
            </p:txBody>
          </p:sp>
        </p:grpSp>
      </p:grpSp>
      <p:sp>
        <p:nvSpPr>
          <p:cNvPr id="12" name="Rounded Rectangle 11"/>
          <p:cNvSpPr/>
          <p:nvPr/>
        </p:nvSpPr>
        <p:spPr>
          <a:xfrm>
            <a:off x="2750546" y="4441825"/>
            <a:ext cx="1040404" cy="494524"/>
          </a:xfrm>
          <a:prstGeom prst="roundRect">
            <a:avLst>
              <a:gd name="adj" fmla="val 50000"/>
            </a:avLst>
          </a:prstGeom>
          <a:noFill/>
          <a:ln w="215900">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32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Document Classification Applications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1053703" y="1086660"/>
            <a:ext cx="9485960" cy="923330"/>
          </a:xfrm>
          <a:prstGeom prst="rect">
            <a:avLst/>
          </a:prstGeom>
          <a:noFill/>
        </p:spPr>
        <p:txBody>
          <a:bodyPr wrap="square" rtlCol="0">
            <a:spAutoFit/>
          </a:bodyPr>
          <a:lstStyle/>
          <a:p>
            <a:r>
              <a:rPr lang="en-US" dirty="0">
                <a:solidFill>
                  <a:schemeClr val="bg2">
                    <a:lumMod val="25000"/>
                  </a:schemeClr>
                </a:solidFill>
                <a:latin typeface="+mj-lt"/>
              </a:rPr>
              <a:t>For example, assume there is an incoming stream of news articles. You can define a rule to represent the category of Finance. The rule is essentially one or more queries that select document about the subject of Finance. The rule might have the form 'stocks or bonds or earnings'.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2259" y="2487574"/>
            <a:ext cx="5514975" cy="3171825"/>
          </a:xfrm>
          <a:prstGeom prst="rect">
            <a:avLst/>
          </a:prstGeom>
        </p:spPr>
      </p:pic>
      <p:sp>
        <p:nvSpPr>
          <p:cNvPr id="10" name="TextBox 9"/>
          <p:cNvSpPr txBox="1"/>
          <p:nvPr/>
        </p:nvSpPr>
        <p:spPr>
          <a:xfrm>
            <a:off x="1038476" y="2011221"/>
            <a:ext cx="4640429" cy="1477328"/>
          </a:xfrm>
          <a:prstGeom prst="rect">
            <a:avLst/>
          </a:prstGeom>
          <a:noFill/>
        </p:spPr>
        <p:txBody>
          <a:bodyPr wrap="square" rtlCol="0">
            <a:spAutoFit/>
          </a:bodyPr>
          <a:lstStyle/>
          <a:p>
            <a:r>
              <a:rPr lang="en-US" dirty="0" smtClean="0">
                <a:solidFill>
                  <a:schemeClr val="bg2">
                    <a:lumMod val="25000"/>
                  </a:schemeClr>
                </a:solidFill>
                <a:latin typeface="+mj-lt"/>
              </a:rPr>
              <a:t>When a document arrives about a Wall Street earnings forecast and satisfies the rules for this category, the application takes an action, such as tagging the document as Finance or e-mailing one or more users.</a:t>
            </a:r>
            <a:endParaRPr lang="en-US" dirty="0">
              <a:solidFill>
                <a:schemeClr val="bg2">
                  <a:lumMod val="25000"/>
                </a:schemeClr>
              </a:solidFill>
              <a:latin typeface="+mj-lt"/>
            </a:endParaRPr>
          </a:p>
        </p:txBody>
      </p:sp>
      <p:grpSp>
        <p:nvGrpSpPr>
          <p:cNvPr id="29" name="Group 28"/>
          <p:cNvGrpSpPr/>
          <p:nvPr/>
        </p:nvGrpSpPr>
        <p:grpSpPr>
          <a:xfrm>
            <a:off x="-405246" y="2009990"/>
            <a:ext cx="4143056" cy="5667522"/>
            <a:chOff x="70990" y="1252237"/>
            <a:chExt cx="4143056" cy="5667522"/>
          </a:xfrm>
        </p:grpSpPr>
        <p:sp>
          <p:nvSpPr>
            <p:cNvPr id="30" name="Oval 29"/>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8242664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p:cNvSpPr txBox="1"/>
          <p:nvPr/>
        </p:nvSpPr>
        <p:spPr>
          <a:xfrm>
            <a:off x="1053703" y="1086660"/>
            <a:ext cx="9485960" cy="1754326"/>
          </a:xfrm>
          <a:prstGeom prst="rect">
            <a:avLst/>
          </a:prstGeom>
          <a:noFill/>
        </p:spPr>
        <p:txBody>
          <a:bodyPr wrap="square" rtlCol="0">
            <a:spAutoFit/>
          </a:bodyPr>
          <a:lstStyle/>
          <a:p>
            <a:r>
              <a:rPr lang="en-US" dirty="0">
                <a:solidFill>
                  <a:schemeClr val="bg2">
                    <a:lumMod val="25000"/>
                  </a:schemeClr>
                </a:solidFill>
                <a:latin typeface="+mj-lt"/>
              </a:rPr>
              <a:t>An XML search application performs searches over XML documents. A regular document search usually searches across a set of documents to return documents that satisfy a text predicate; an XML search often uses the structure of the XML document to restrict the search. Typically, only that part of the document that satisfies the search is returned. For example, instead of finding all purchase orders that contain the word electric, the user might need only purchase orders in which the comment field contains electric.</a:t>
            </a:r>
          </a:p>
        </p:txBody>
      </p:sp>
      <p:sp>
        <p:nvSpPr>
          <p:cNvPr id="25" name="TextBox 24"/>
          <p:cNvSpPr txBox="1"/>
          <p:nvPr/>
        </p:nvSpPr>
        <p:spPr>
          <a:xfrm>
            <a:off x="1053703" y="2906354"/>
            <a:ext cx="9485960" cy="369332"/>
          </a:xfrm>
          <a:prstGeom prst="rect">
            <a:avLst/>
          </a:prstGeom>
          <a:noFill/>
        </p:spPr>
        <p:txBody>
          <a:bodyPr wrap="square" rtlCol="0">
            <a:spAutoFit/>
          </a:bodyPr>
          <a:lstStyle/>
          <a:p>
            <a:r>
              <a:rPr lang="en-US" dirty="0">
                <a:solidFill>
                  <a:schemeClr val="bg2">
                    <a:lumMod val="25000"/>
                  </a:schemeClr>
                </a:solidFill>
              </a:rPr>
              <a:t>Oracle Text enables you to perform XML searching using the following approaches:</a:t>
            </a:r>
          </a:p>
        </p:txBody>
      </p:sp>
      <p:sp>
        <p:nvSpPr>
          <p:cNvPr id="28" name="TextBox 27"/>
          <p:cNvSpPr txBox="1"/>
          <p:nvPr/>
        </p:nvSpPr>
        <p:spPr>
          <a:xfrm>
            <a:off x="1053703" y="3275686"/>
            <a:ext cx="5796276" cy="369332"/>
          </a:xfrm>
          <a:prstGeom prst="rect">
            <a:avLst/>
          </a:prstGeom>
          <a:noFill/>
        </p:spPr>
        <p:txBody>
          <a:bodyPr wrap="square" rtlCol="0">
            <a:spAutoFit/>
          </a:bodyPr>
          <a:lstStyle/>
          <a:p>
            <a:r>
              <a:rPr lang="en-US" i="1" dirty="0">
                <a:solidFill>
                  <a:schemeClr val="bg2">
                    <a:lumMod val="25000"/>
                  </a:schemeClr>
                </a:solidFill>
                <a:latin typeface="+mj-lt"/>
              </a:rPr>
              <a:t>Using Oracle Text</a:t>
            </a:r>
          </a:p>
        </p:txBody>
      </p:sp>
      <p:sp>
        <p:nvSpPr>
          <p:cNvPr id="29" name="TextBox 28"/>
          <p:cNvSpPr txBox="1"/>
          <p:nvPr/>
        </p:nvSpPr>
        <p:spPr>
          <a:xfrm>
            <a:off x="1053703" y="3645018"/>
            <a:ext cx="5796276" cy="369332"/>
          </a:xfrm>
          <a:prstGeom prst="rect">
            <a:avLst/>
          </a:prstGeom>
          <a:noFill/>
        </p:spPr>
        <p:txBody>
          <a:bodyPr wrap="square" rtlCol="0">
            <a:spAutoFit/>
          </a:bodyPr>
          <a:lstStyle/>
          <a:p>
            <a:r>
              <a:rPr lang="en-US" i="1" dirty="0">
                <a:solidFill>
                  <a:schemeClr val="bg2">
                    <a:lumMod val="25000"/>
                  </a:schemeClr>
                </a:solidFill>
                <a:latin typeface="+mj-lt"/>
              </a:rPr>
              <a:t>Using the Oracle XML DB Framework</a:t>
            </a:r>
          </a:p>
        </p:txBody>
      </p:sp>
      <p:sp>
        <p:nvSpPr>
          <p:cNvPr id="30" name="TextBox 29"/>
          <p:cNvSpPr txBox="1"/>
          <p:nvPr/>
        </p:nvSpPr>
        <p:spPr>
          <a:xfrm>
            <a:off x="1053703" y="4014350"/>
            <a:ext cx="5796276" cy="369332"/>
          </a:xfrm>
          <a:prstGeom prst="rect">
            <a:avLst/>
          </a:prstGeom>
          <a:noFill/>
        </p:spPr>
        <p:txBody>
          <a:bodyPr wrap="square" rtlCol="0">
            <a:spAutoFit/>
          </a:bodyPr>
          <a:lstStyle/>
          <a:p>
            <a:r>
              <a:rPr lang="en-US" i="1" dirty="0">
                <a:solidFill>
                  <a:schemeClr val="bg2">
                    <a:lumMod val="25000"/>
                  </a:schemeClr>
                </a:solidFill>
                <a:latin typeface="+mj-lt"/>
              </a:rPr>
              <a:t>Combining Oracle Text features with Oracle XML DB</a:t>
            </a:r>
          </a:p>
        </p:txBody>
      </p:sp>
    </p:spTree>
    <p:extLst>
      <p:ext uri="{BB962C8B-B14F-4D97-AF65-F5344CB8AC3E}">
        <p14:creationId xmlns:p14="http://schemas.microsoft.com/office/powerpoint/2010/main" val="6168503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extBox 27"/>
          <p:cNvSpPr txBox="1"/>
          <p:nvPr/>
        </p:nvSpPr>
        <p:spPr>
          <a:xfrm>
            <a:off x="1053703" y="1086660"/>
            <a:ext cx="5796276" cy="369332"/>
          </a:xfrm>
          <a:prstGeom prst="rect">
            <a:avLst/>
          </a:prstGeom>
          <a:noFill/>
        </p:spPr>
        <p:txBody>
          <a:bodyPr wrap="square" rtlCol="0">
            <a:spAutoFit/>
          </a:bodyPr>
          <a:lstStyle/>
          <a:p>
            <a:r>
              <a:rPr lang="en-US" i="1" dirty="0">
                <a:solidFill>
                  <a:schemeClr val="bg2">
                    <a:lumMod val="25000"/>
                  </a:schemeClr>
                </a:solidFill>
              </a:rPr>
              <a:t>Using Oracle Text</a:t>
            </a:r>
          </a:p>
        </p:txBody>
      </p:sp>
      <p:sp>
        <p:nvSpPr>
          <p:cNvPr id="22" name="TextBox 21"/>
          <p:cNvSpPr txBox="1"/>
          <p:nvPr/>
        </p:nvSpPr>
        <p:spPr>
          <a:xfrm>
            <a:off x="1053703" y="1461545"/>
            <a:ext cx="9485960" cy="923330"/>
          </a:xfrm>
          <a:prstGeom prst="rect">
            <a:avLst/>
          </a:prstGeom>
          <a:noFill/>
        </p:spPr>
        <p:txBody>
          <a:bodyPr wrap="square" rtlCol="0">
            <a:spAutoFit/>
          </a:bodyPr>
          <a:lstStyle/>
          <a:p>
            <a:r>
              <a:rPr lang="en-US" dirty="0">
                <a:solidFill>
                  <a:schemeClr val="bg2">
                    <a:lumMod val="25000"/>
                  </a:schemeClr>
                </a:solidFill>
                <a:latin typeface="+mj-lt"/>
              </a:rPr>
              <a:t>The CONTAINS operator is well suited to structured searching, enabling you to perform restrictive searches with the WITHIN, HASPATH, and INPATH operators. If you use a CONTEXT index, then you can also benefit from the following characteristics of Oracle Text searches:</a:t>
            </a:r>
          </a:p>
        </p:txBody>
      </p:sp>
      <p:grpSp>
        <p:nvGrpSpPr>
          <p:cNvPr id="4" name="Group 3"/>
          <p:cNvGrpSpPr/>
          <p:nvPr/>
        </p:nvGrpSpPr>
        <p:grpSpPr>
          <a:xfrm>
            <a:off x="1530324" y="2413124"/>
            <a:ext cx="5626507" cy="2255965"/>
            <a:chOff x="1563409" y="2691834"/>
            <a:chExt cx="9485960" cy="2255965"/>
          </a:xfrm>
        </p:grpSpPr>
        <p:sp>
          <p:nvSpPr>
            <p:cNvPr id="24" name="TextBox 23"/>
            <p:cNvSpPr txBox="1"/>
            <p:nvPr/>
          </p:nvSpPr>
          <p:spPr>
            <a:xfrm>
              <a:off x="1563409" y="2691834"/>
              <a:ext cx="9485960" cy="369332"/>
            </a:xfrm>
            <a:prstGeom prst="rect">
              <a:avLst/>
            </a:prstGeom>
            <a:noFill/>
          </p:spPr>
          <p:txBody>
            <a:bodyPr wrap="square" rtlCol="0">
              <a:spAutoFit/>
            </a:bodyPr>
            <a:lstStyle/>
            <a:p>
              <a:r>
                <a:rPr lang="en-US" dirty="0">
                  <a:solidFill>
                    <a:schemeClr val="bg2">
                      <a:lumMod val="25000"/>
                    </a:schemeClr>
                  </a:solidFill>
                  <a:latin typeface="+mj-lt"/>
                </a:rPr>
                <a:t>Searches are token-based, </a:t>
              </a:r>
              <a:r>
                <a:rPr lang="en-US" dirty="0" smtClean="0">
                  <a:solidFill>
                    <a:schemeClr val="bg2">
                      <a:lumMod val="25000"/>
                    </a:schemeClr>
                  </a:solidFill>
                  <a:latin typeface="+mj-lt"/>
                </a:rPr>
                <a:t>whitespace-normalized</a:t>
              </a:r>
              <a:endParaRPr lang="en-US" dirty="0">
                <a:solidFill>
                  <a:schemeClr val="bg2">
                    <a:lumMod val="25000"/>
                  </a:schemeClr>
                </a:solidFill>
                <a:latin typeface="+mj-lt"/>
              </a:endParaRPr>
            </a:p>
          </p:txBody>
        </p:sp>
        <p:sp>
          <p:nvSpPr>
            <p:cNvPr id="23" name="TextBox 22"/>
            <p:cNvSpPr txBox="1"/>
            <p:nvPr/>
          </p:nvSpPr>
          <p:spPr>
            <a:xfrm>
              <a:off x="1563409" y="3045894"/>
              <a:ext cx="9485960" cy="369332"/>
            </a:xfrm>
            <a:prstGeom prst="rect">
              <a:avLst/>
            </a:prstGeom>
            <a:noFill/>
          </p:spPr>
          <p:txBody>
            <a:bodyPr wrap="square" rtlCol="0">
              <a:spAutoFit/>
            </a:bodyPr>
            <a:lstStyle/>
            <a:p>
              <a:r>
                <a:rPr lang="en-US" dirty="0" err="1" smtClean="0">
                  <a:solidFill>
                    <a:schemeClr val="bg2">
                      <a:lumMod val="25000"/>
                    </a:schemeClr>
                  </a:solidFill>
                  <a:latin typeface="+mj-lt"/>
                </a:rPr>
                <a:t>Hitlists</a:t>
              </a:r>
              <a:r>
                <a:rPr lang="en-US" dirty="0" smtClean="0">
                  <a:solidFill>
                    <a:schemeClr val="bg2">
                      <a:lumMod val="25000"/>
                    </a:schemeClr>
                  </a:solidFill>
                  <a:latin typeface="+mj-lt"/>
                </a:rPr>
                <a:t> </a:t>
              </a:r>
              <a:r>
                <a:rPr lang="en-US" dirty="0">
                  <a:solidFill>
                    <a:schemeClr val="bg2">
                      <a:lumMod val="25000"/>
                    </a:schemeClr>
                  </a:solidFill>
                  <a:latin typeface="+mj-lt"/>
                </a:rPr>
                <a:t>are ranked by </a:t>
              </a:r>
              <a:r>
                <a:rPr lang="en-US" dirty="0" smtClean="0">
                  <a:solidFill>
                    <a:schemeClr val="bg2">
                      <a:lumMod val="25000"/>
                    </a:schemeClr>
                  </a:solidFill>
                  <a:latin typeface="+mj-lt"/>
                </a:rPr>
                <a:t>relevance</a:t>
              </a:r>
              <a:endParaRPr lang="en-US" dirty="0">
                <a:solidFill>
                  <a:schemeClr val="bg2">
                    <a:lumMod val="25000"/>
                  </a:schemeClr>
                </a:solidFill>
                <a:latin typeface="+mj-lt"/>
              </a:endParaRPr>
            </a:p>
          </p:txBody>
        </p:sp>
        <p:sp>
          <p:nvSpPr>
            <p:cNvPr id="27" name="TextBox 26"/>
            <p:cNvSpPr txBox="1"/>
            <p:nvPr/>
          </p:nvSpPr>
          <p:spPr>
            <a:xfrm>
              <a:off x="1563409" y="3467421"/>
              <a:ext cx="9485960" cy="369332"/>
            </a:xfrm>
            <a:prstGeom prst="rect">
              <a:avLst/>
            </a:prstGeom>
            <a:noFill/>
          </p:spPr>
          <p:txBody>
            <a:bodyPr wrap="square" rtlCol="0">
              <a:spAutoFit/>
            </a:bodyPr>
            <a:lstStyle/>
            <a:p>
              <a:r>
                <a:rPr lang="en-US" dirty="0" smtClean="0">
                  <a:solidFill>
                    <a:schemeClr val="bg2">
                      <a:lumMod val="25000"/>
                    </a:schemeClr>
                  </a:solidFill>
                  <a:latin typeface="+mj-lt"/>
                </a:rPr>
                <a:t>Case-sensitive searching</a:t>
              </a:r>
            </a:p>
          </p:txBody>
        </p:sp>
        <p:sp>
          <p:nvSpPr>
            <p:cNvPr id="31" name="TextBox 30"/>
            <p:cNvSpPr txBox="1"/>
            <p:nvPr/>
          </p:nvSpPr>
          <p:spPr>
            <a:xfrm>
              <a:off x="1563409" y="3836753"/>
              <a:ext cx="9485960" cy="369332"/>
            </a:xfrm>
            <a:prstGeom prst="rect">
              <a:avLst/>
            </a:prstGeom>
            <a:noFill/>
          </p:spPr>
          <p:txBody>
            <a:bodyPr wrap="square" rtlCol="0">
              <a:spAutoFit/>
            </a:bodyPr>
            <a:lstStyle/>
            <a:p>
              <a:r>
                <a:rPr lang="en-US" dirty="0" smtClean="0">
                  <a:solidFill>
                    <a:schemeClr val="bg2">
                      <a:lumMod val="25000"/>
                    </a:schemeClr>
                  </a:solidFill>
                  <a:latin typeface="+mj-lt"/>
                </a:rPr>
                <a:t>Section searching</a:t>
              </a:r>
            </a:p>
          </p:txBody>
        </p:sp>
        <p:sp>
          <p:nvSpPr>
            <p:cNvPr id="32" name="TextBox 31"/>
            <p:cNvSpPr txBox="1"/>
            <p:nvPr/>
          </p:nvSpPr>
          <p:spPr>
            <a:xfrm>
              <a:off x="1563409" y="4214573"/>
              <a:ext cx="9485960" cy="369332"/>
            </a:xfrm>
            <a:prstGeom prst="rect">
              <a:avLst/>
            </a:prstGeom>
            <a:noFill/>
          </p:spPr>
          <p:txBody>
            <a:bodyPr wrap="square" rtlCol="0">
              <a:spAutoFit/>
            </a:bodyPr>
            <a:lstStyle/>
            <a:p>
              <a:r>
                <a:rPr lang="en-US" dirty="0" smtClean="0">
                  <a:solidFill>
                    <a:schemeClr val="bg2">
                      <a:lumMod val="25000"/>
                    </a:schemeClr>
                  </a:solidFill>
                  <a:latin typeface="+mj-lt"/>
                </a:rPr>
                <a:t>Linguistic features such as stemming and fuzzy searching</a:t>
              </a:r>
            </a:p>
          </p:txBody>
        </p:sp>
        <p:sp>
          <p:nvSpPr>
            <p:cNvPr id="33" name="TextBox 32"/>
            <p:cNvSpPr txBox="1"/>
            <p:nvPr/>
          </p:nvSpPr>
          <p:spPr>
            <a:xfrm>
              <a:off x="1563409" y="4578467"/>
              <a:ext cx="9485960" cy="369332"/>
            </a:xfrm>
            <a:prstGeom prst="rect">
              <a:avLst/>
            </a:prstGeom>
            <a:noFill/>
          </p:spPr>
          <p:txBody>
            <a:bodyPr wrap="square" rtlCol="0">
              <a:spAutoFit/>
            </a:bodyPr>
            <a:lstStyle/>
            <a:p>
              <a:r>
                <a:rPr lang="en-US" dirty="0" smtClean="0">
                  <a:solidFill>
                    <a:schemeClr val="bg2">
                      <a:lumMod val="25000"/>
                    </a:schemeClr>
                  </a:solidFill>
                  <a:latin typeface="+mj-lt"/>
                </a:rPr>
                <a:t>Performance-optimized queries for large document sets</a:t>
              </a:r>
              <a:endParaRPr lang="en-US" dirty="0">
                <a:solidFill>
                  <a:schemeClr val="bg2">
                    <a:lumMod val="25000"/>
                  </a:schemeClr>
                </a:solidFill>
                <a:latin typeface="+mj-lt"/>
              </a:endParaRPr>
            </a:p>
          </p:txBody>
        </p:sp>
      </p:grpSp>
    </p:spTree>
    <p:extLst>
      <p:ext uri="{BB962C8B-B14F-4D97-AF65-F5344CB8AC3E}">
        <p14:creationId xmlns:p14="http://schemas.microsoft.com/office/powerpoint/2010/main" val="4163386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1053703" y="1494433"/>
            <a:ext cx="9485960" cy="923330"/>
          </a:xfrm>
          <a:prstGeom prst="rect">
            <a:avLst/>
          </a:prstGeom>
          <a:noFill/>
        </p:spPr>
        <p:txBody>
          <a:bodyPr wrap="square" rtlCol="0">
            <a:spAutoFit/>
          </a:bodyPr>
          <a:lstStyle/>
          <a:p>
            <a:r>
              <a:rPr lang="en-US" dirty="0">
                <a:solidFill>
                  <a:schemeClr val="bg2">
                    <a:lumMod val="25000"/>
                  </a:schemeClr>
                </a:solidFill>
                <a:latin typeface="+mj-lt"/>
              </a:rPr>
              <a:t>With Oracle XML DB, you load your XML documents in an </a:t>
            </a:r>
            <a:r>
              <a:rPr lang="en-US" dirty="0" err="1">
                <a:solidFill>
                  <a:schemeClr val="bg2">
                    <a:lumMod val="25000"/>
                  </a:schemeClr>
                </a:solidFill>
                <a:latin typeface="+mj-lt"/>
              </a:rPr>
              <a:t>XMLType</a:t>
            </a:r>
            <a:r>
              <a:rPr lang="en-US" dirty="0">
                <a:solidFill>
                  <a:schemeClr val="bg2">
                    <a:lumMod val="25000"/>
                  </a:schemeClr>
                </a:solidFill>
                <a:latin typeface="+mj-lt"/>
              </a:rPr>
              <a:t> column. XML searching with Oracle XML DB usually consists of an XPATH expression within an </a:t>
            </a:r>
            <a:r>
              <a:rPr lang="en-US" dirty="0" err="1">
                <a:solidFill>
                  <a:schemeClr val="bg2">
                    <a:lumMod val="25000"/>
                  </a:schemeClr>
                </a:solidFill>
                <a:latin typeface="+mj-lt"/>
              </a:rPr>
              <a:t>existsNode</a:t>
            </a:r>
            <a:r>
              <a:rPr lang="en-US" dirty="0">
                <a:solidFill>
                  <a:schemeClr val="bg2">
                    <a:lumMod val="25000"/>
                  </a:schemeClr>
                </a:solidFill>
                <a:latin typeface="+mj-lt"/>
              </a:rPr>
              <a:t>(), extract(), or </a:t>
            </a:r>
            <a:r>
              <a:rPr lang="en-US" dirty="0" err="1">
                <a:solidFill>
                  <a:schemeClr val="bg2">
                    <a:lumMod val="25000"/>
                  </a:schemeClr>
                </a:solidFill>
                <a:latin typeface="+mj-lt"/>
              </a:rPr>
              <a:t>extractValue</a:t>
            </a:r>
            <a:r>
              <a:rPr lang="en-US" dirty="0">
                <a:solidFill>
                  <a:schemeClr val="bg2">
                    <a:lumMod val="25000"/>
                  </a:schemeClr>
                </a:solidFill>
                <a:latin typeface="+mj-lt"/>
              </a:rPr>
              <a:t>() query. This type of search can be characterized as follows:</a:t>
            </a:r>
          </a:p>
        </p:txBody>
      </p:sp>
      <p:grpSp>
        <p:nvGrpSpPr>
          <p:cNvPr id="4" name="Group 3"/>
          <p:cNvGrpSpPr/>
          <p:nvPr/>
        </p:nvGrpSpPr>
        <p:grpSpPr>
          <a:xfrm>
            <a:off x="1386621" y="2413124"/>
            <a:ext cx="9485960" cy="1421918"/>
            <a:chOff x="1563409" y="2691834"/>
            <a:chExt cx="9485960" cy="1421918"/>
          </a:xfrm>
        </p:grpSpPr>
        <p:sp>
          <p:nvSpPr>
            <p:cNvPr id="24" name="TextBox 23"/>
            <p:cNvSpPr txBox="1"/>
            <p:nvPr/>
          </p:nvSpPr>
          <p:spPr>
            <a:xfrm>
              <a:off x="1563409" y="2691834"/>
              <a:ext cx="9485960" cy="369332"/>
            </a:xfrm>
            <a:prstGeom prst="rect">
              <a:avLst/>
            </a:prstGeom>
            <a:noFill/>
          </p:spPr>
          <p:txBody>
            <a:bodyPr wrap="square" rtlCol="0">
              <a:spAutoFit/>
            </a:bodyPr>
            <a:lstStyle/>
            <a:p>
              <a:r>
                <a:rPr lang="en-US" dirty="0">
                  <a:solidFill>
                    <a:schemeClr val="bg2">
                      <a:lumMod val="25000"/>
                    </a:schemeClr>
                  </a:solidFill>
                  <a:latin typeface="+mj-lt"/>
                </a:rPr>
                <a:t>It is a non-text search with equality and range on dates and numbers.</a:t>
              </a:r>
            </a:p>
          </p:txBody>
        </p:sp>
        <p:sp>
          <p:nvSpPr>
            <p:cNvPr id="23" name="TextBox 22"/>
            <p:cNvSpPr txBox="1"/>
            <p:nvPr/>
          </p:nvSpPr>
          <p:spPr>
            <a:xfrm>
              <a:off x="1563409" y="3045894"/>
              <a:ext cx="9485960" cy="369332"/>
            </a:xfrm>
            <a:prstGeom prst="rect">
              <a:avLst/>
            </a:prstGeom>
            <a:noFill/>
          </p:spPr>
          <p:txBody>
            <a:bodyPr wrap="square" rtlCol="0">
              <a:spAutoFit/>
            </a:bodyPr>
            <a:lstStyle/>
            <a:p>
              <a:r>
                <a:rPr lang="en-US" dirty="0">
                  <a:solidFill>
                    <a:schemeClr val="bg2">
                      <a:lumMod val="25000"/>
                    </a:schemeClr>
                  </a:solidFill>
                  <a:latin typeface="+mj-lt"/>
                </a:rPr>
                <a:t>It is a string search that is character-based, where all characters are treated the same.</a:t>
              </a:r>
            </a:p>
          </p:txBody>
        </p:sp>
        <p:sp>
          <p:nvSpPr>
            <p:cNvPr id="27" name="TextBox 26"/>
            <p:cNvSpPr txBox="1"/>
            <p:nvPr/>
          </p:nvSpPr>
          <p:spPr>
            <a:xfrm>
              <a:off x="1563409" y="3467421"/>
              <a:ext cx="9485960" cy="646331"/>
            </a:xfrm>
            <a:prstGeom prst="rect">
              <a:avLst/>
            </a:prstGeom>
            <a:noFill/>
          </p:spPr>
          <p:txBody>
            <a:bodyPr wrap="square" rtlCol="0">
              <a:spAutoFit/>
            </a:bodyPr>
            <a:lstStyle/>
            <a:p>
              <a:r>
                <a:rPr lang="en-US" dirty="0">
                  <a:solidFill>
                    <a:schemeClr val="bg2">
                      <a:lumMod val="25000"/>
                    </a:schemeClr>
                  </a:solidFill>
                  <a:latin typeface="+mj-lt"/>
                </a:rPr>
                <a:t>It has the ability to leverage the </a:t>
              </a:r>
              <a:r>
                <a:rPr lang="en-US" dirty="0" err="1">
                  <a:solidFill>
                    <a:schemeClr val="bg2">
                      <a:lumMod val="25000"/>
                    </a:schemeClr>
                  </a:solidFill>
                  <a:latin typeface="+mj-lt"/>
                </a:rPr>
                <a:t>ora:contains</a:t>
              </a:r>
              <a:r>
                <a:rPr lang="en-US" dirty="0">
                  <a:solidFill>
                    <a:schemeClr val="bg2">
                      <a:lumMod val="25000"/>
                    </a:schemeClr>
                  </a:solidFill>
                  <a:latin typeface="+mj-lt"/>
                </a:rPr>
                <a:t>() function with a CTXXPATH index to speed up </a:t>
              </a:r>
              <a:r>
                <a:rPr lang="en-US" dirty="0" err="1">
                  <a:solidFill>
                    <a:schemeClr val="bg2">
                      <a:lumMod val="25000"/>
                    </a:schemeClr>
                  </a:solidFill>
                  <a:latin typeface="+mj-lt"/>
                </a:rPr>
                <a:t>existsNode</a:t>
              </a:r>
              <a:r>
                <a:rPr lang="en-US" dirty="0">
                  <a:solidFill>
                    <a:schemeClr val="bg2">
                      <a:lumMod val="25000"/>
                    </a:schemeClr>
                  </a:solidFill>
                  <a:latin typeface="+mj-lt"/>
                </a:rPr>
                <a:t>() queries.</a:t>
              </a:r>
            </a:p>
          </p:txBody>
        </p:sp>
      </p:grpSp>
      <p:sp>
        <p:nvSpPr>
          <p:cNvPr id="32" name="TextBox 31"/>
          <p:cNvSpPr txBox="1"/>
          <p:nvPr/>
        </p:nvSpPr>
        <p:spPr>
          <a:xfrm>
            <a:off x="1038476" y="3830650"/>
            <a:ext cx="9485960" cy="369332"/>
          </a:xfrm>
          <a:prstGeom prst="rect">
            <a:avLst/>
          </a:prstGeom>
          <a:noFill/>
        </p:spPr>
        <p:txBody>
          <a:bodyPr wrap="square" rtlCol="0">
            <a:spAutoFit/>
          </a:bodyPr>
          <a:lstStyle/>
          <a:p>
            <a:r>
              <a:rPr lang="en-US" dirty="0">
                <a:solidFill>
                  <a:schemeClr val="bg2">
                    <a:lumMod val="25000"/>
                  </a:schemeClr>
                </a:solidFill>
                <a:latin typeface="+mj-lt"/>
              </a:rPr>
              <a:t>This type of search has the following disadvantages:</a:t>
            </a:r>
            <a:endParaRPr lang="en-US" dirty="0" smtClean="0">
              <a:solidFill>
                <a:schemeClr val="bg2">
                  <a:lumMod val="25000"/>
                </a:schemeClr>
              </a:solidFill>
              <a:latin typeface="+mj-lt"/>
            </a:endParaRPr>
          </a:p>
        </p:txBody>
      </p:sp>
      <p:sp>
        <p:nvSpPr>
          <p:cNvPr id="25" name="TextBox 24"/>
          <p:cNvSpPr txBox="1"/>
          <p:nvPr/>
        </p:nvSpPr>
        <p:spPr>
          <a:xfrm>
            <a:off x="1053703" y="1089363"/>
            <a:ext cx="5796276" cy="369332"/>
          </a:xfrm>
          <a:prstGeom prst="rect">
            <a:avLst/>
          </a:prstGeom>
          <a:noFill/>
        </p:spPr>
        <p:txBody>
          <a:bodyPr wrap="square" rtlCol="0">
            <a:spAutoFit/>
          </a:bodyPr>
          <a:lstStyle/>
          <a:p>
            <a:r>
              <a:rPr lang="en-US" i="1" dirty="0">
                <a:solidFill>
                  <a:schemeClr val="bg2">
                    <a:lumMod val="25000"/>
                  </a:schemeClr>
                </a:solidFill>
              </a:rPr>
              <a:t>Using the Oracle XML DB Framework</a:t>
            </a:r>
          </a:p>
        </p:txBody>
      </p:sp>
      <p:grpSp>
        <p:nvGrpSpPr>
          <p:cNvPr id="6" name="Group 5"/>
          <p:cNvGrpSpPr/>
          <p:nvPr/>
        </p:nvGrpSpPr>
        <p:grpSpPr>
          <a:xfrm>
            <a:off x="1386621" y="4196657"/>
            <a:ext cx="9485960" cy="1090411"/>
            <a:chOff x="1629135" y="4197292"/>
            <a:chExt cx="9485960" cy="1090411"/>
          </a:xfrm>
        </p:grpSpPr>
        <p:sp>
          <p:nvSpPr>
            <p:cNvPr id="31" name="TextBox 30"/>
            <p:cNvSpPr txBox="1"/>
            <p:nvPr/>
          </p:nvSpPr>
          <p:spPr>
            <a:xfrm>
              <a:off x="1629135" y="4558733"/>
              <a:ext cx="9485960" cy="369332"/>
            </a:xfrm>
            <a:prstGeom prst="rect">
              <a:avLst/>
            </a:prstGeom>
            <a:noFill/>
          </p:spPr>
          <p:txBody>
            <a:bodyPr wrap="square" rtlCol="0">
              <a:spAutoFit/>
            </a:bodyPr>
            <a:lstStyle/>
            <a:p>
              <a:r>
                <a:rPr lang="en-US" dirty="0">
                  <a:solidFill>
                    <a:schemeClr val="bg2">
                      <a:lumMod val="25000"/>
                    </a:schemeClr>
                  </a:solidFill>
                  <a:latin typeface="+mj-lt"/>
                </a:rPr>
                <a:t>It uses exact matching, so there is no notion of relevance.</a:t>
              </a:r>
              <a:endParaRPr lang="en-US" dirty="0" smtClean="0">
                <a:solidFill>
                  <a:schemeClr val="bg2">
                    <a:lumMod val="25000"/>
                  </a:schemeClr>
                </a:solidFill>
                <a:latin typeface="+mj-lt"/>
              </a:endParaRPr>
            </a:p>
          </p:txBody>
        </p:sp>
        <p:sp>
          <p:nvSpPr>
            <p:cNvPr id="33" name="TextBox 32"/>
            <p:cNvSpPr txBox="1"/>
            <p:nvPr/>
          </p:nvSpPr>
          <p:spPr>
            <a:xfrm>
              <a:off x="1629135" y="4197292"/>
              <a:ext cx="9485960" cy="369332"/>
            </a:xfrm>
            <a:prstGeom prst="rect">
              <a:avLst/>
            </a:prstGeom>
            <a:noFill/>
          </p:spPr>
          <p:txBody>
            <a:bodyPr wrap="square" rtlCol="0">
              <a:spAutoFit/>
            </a:bodyPr>
            <a:lstStyle/>
            <a:p>
              <a:r>
                <a:rPr lang="en-US" dirty="0">
                  <a:solidFill>
                    <a:schemeClr val="bg2">
                      <a:lumMod val="25000"/>
                    </a:schemeClr>
                  </a:solidFill>
                  <a:latin typeface="+mj-lt"/>
                </a:rPr>
                <a:t>It has no special linguistic processing.</a:t>
              </a:r>
            </a:p>
          </p:txBody>
        </p:sp>
        <p:sp>
          <p:nvSpPr>
            <p:cNvPr id="29" name="TextBox 28"/>
            <p:cNvSpPr txBox="1"/>
            <p:nvPr/>
          </p:nvSpPr>
          <p:spPr>
            <a:xfrm>
              <a:off x="1629135" y="4918371"/>
              <a:ext cx="9485960" cy="369332"/>
            </a:xfrm>
            <a:prstGeom prst="rect">
              <a:avLst/>
            </a:prstGeom>
            <a:noFill/>
          </p:spPr>
          <p:txBody>
            <a:bodyPr wrap="square" rtlCol="0">
              <a:spAutoFit/>
            </a:bodyPr>
            <a:lstStyle/>
            <a:p>
              <a:r>
                <a:rPr lang="en-US" dirty="0">
                  <a:solidFill>
                    <a:schemeClr val="bg2">
                      <a:lumMod val="25000"/>
                    </a:schemeClr>
                  </a:solidFill>
                  <a:latin typeface="+mj-lt"/>
                </a:rPr>
                <a:t>It can be very slow for some searches, such as wildcarding, as with:</a:t>
              </a:r>
              <a:endParaRPr lang="en-US" dirty="0" smtClean="0">
                <a:solidFill>
                  <a:schemeClr val="bg2">
                    <a:lumMod val="25000"/>
                  </a:schemeClr>
                </a:solidFill>
                <a:latin typeface="+mj-lt"/>
              </a:endParaRPr>
            </a:p>
          </p:txBody>
        </p:sp>
      </p:grpSp>
      <p:sp>
        <p:nvSpPr>
          <p:cNvPr id="30" name="TextBox 29"/>
          <p:cNvSpPr txBox="1"/>
          <p:nvPr/>
        </p:nvSpPr>
        <p:spPr>
          <a:xfrm>
            <a:off x="1865711" y="5302296"/>
            <a:ext cx="2671783" cy="369332"/>
          </a:xfrm>
          <a:prstGeom prst="rect">
            <a:avLst/>
          </a:prstGeom>
          <a:noFill/>
        </p:spPr>
        <p:txBody>
          <a:bodyPr wrap="square" rtlCol="0">
            <a:spAutoFit/>
          </a:bodyPr>
          <a:lstStyle/>
          <a:p>
            <a:r>
              <a:rPr lang="en-US" i="1" dirty="0">
                <a:solidFill>
                  <a:schemeClr val="bg2">
                    <a:lumMod val="25000"/>
                  </a:schemeClr>
                </a:solidFill>
                <a:latin typeface="+mj-lt"/>
              </a:rPr>
              <a:t>WHERE col1 like '%dog%'</a:t>
            </a:r>
            <a:endParaRPr lang="en-US" i="1" dirty="0" smtClean="0">
              <a:solidFill>
                <a:schemeClr val="bg2">
                  <a:lumMod val="25000"/>
                </a:schemeClr>
              </a:solidFill>
              <a:latin typeface="+mj-lt"/>
            </a:endParaRPr>
          </a:p>
        </p:txBody>
      </p:sp>
    </p:spTree>
    <p:extLst>
      <p:ext uri="{BB962C8B-B14F-4D97-AF65-F5344CB8AC3E}">
        <p14:creationId xmlns:p14="http://schemas.microsoft.com/office/powerpoint/2010/main" val="29958226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1053703" y="1792596"/>
            <a:ext cx="9695632" cy="923330"/>
          </a:xfrm>
          <a:prstGeom prst="rect">
            <a:avLst/>
          </a:prstGeom>
          <a:noFill/>
        </p:spPr>
        <p:txBody>
          <a:bodyPr wrap="square" rtlCol="0">
            <a:spAutoFit/>
          </a:bodyPr>
          <a:lstStyle/>
          <a:p>
            <a:r>
              <a:rPr lang="en-US" dirty="0">
                <a:solidFill>
                  <a:schemeClr val="bg2">
                    <a:lumMod val="25000"/>
                  </a:schemeClr>
                </a:solidFill>
                <a:latin typeface="Calibri Light" panose="020F0302020204030204" pitchFamily="34" charset="0"/>
                <a:cs typeface="Calibri Light" panose="020F0302020204030204" pitchFamily="34" charset="0"/>
              </a:rPr>
              <a:t>With Oracle Text, you can create a CONTEXT index on a column that contains XML data. The column type can be </a:t>
            </a:r>
            <a:r>
              <a:rPr lang="en-US" dirty="0" err="1">
                <a:solidFill>
                  <a:schemeClr val="bg2">
                    <a:lumMod val="25000"/>
                  </a:schemeClr>
                </a:solidFill>
                <a:latin typeface="Calibri Light" panose="020F0302020204030204" pitchFamily="34" charset="0"/>
                <a:cs typeface="Calibri Light" panose="020F0302020204030204" pitchFamily="34" charset="0"/>
              </a:rPr>
              <a:t>XMLType</a:t>
            </a:r>
            <a:r>
              <a:rPr lang="en-US" dirty="0">
                <a:solidFill>
                  <a:schemeClr val="bg2">
                    <a:lumMod val="25000"/>
                  </a:schemeClr>
                </a:solidFill>
                <a:latin typeface="Calibri Light" panose="020F0302020204030204" pitchFamily="34" charset="0"/>
                <a:cs typeface="Calibri Light" panose="020F0302020204030204" pitchFamily="34" charset="0"/>
              </a:rPr>
              <a:t>, but it can also be any supported type provided you use the correct index preference for XML data</a:t>
            </a:r>
            <a:r>
              <a:rPr lang="en-US" dirty="0" smtClean="0">
                <a:solidFill>
                  <a:schemeClr val="bg2">
                    <a:lumMod val="25000"/>
                  </a:schemeClr>
                </a:solidFill>
                <a:latin typeface="Calibri Light" panose="020F0302020204030204" pitchFamily="34" charset="0"/>
                <a:cs typeface="Calibri Light" panose="020F0302020204030204" pitchFamily="34" charset="0"/>
              </a:rPr>
              <a:t>.</a:t>
            </a:r>
            <a:endParaRPr lang="en-US" dirty="0">
              <a:solidFill>
                <a:schemeClr val="bg2">
                  <a:lumMod val="25000"/>
                </a:schemeClr>
              </a:solidFill>
              <a:latin typeface="Calibri Light" panose="020F0302020204030204" pitchFamily="34" charset="0"/>
              <a:cs typeface="Calibri Light" panose="020F0302020204030204" pitchFamily="34" charset="0"/>
            </a:endParaRPr>
          </a:p>
        </p:txBody>
      </p:sp>
      <p:sp>
        <p:nvSpPr>
          <p:cNvPr id="33" name="TextBox 32"/>
          <p:cNvSpPr txBox="1"/>
          <p:nvPr/>
        </p:nvSpPr>
        <p:spPr>
          <a:xfrm>
            <a:off x="1053703" y="1419606"/>
            <a:ext cx="9485960" cy="369332"/>
          </a:xfrm>
          <a:prstGeom prst="rect">
            <a:avLst/>
          </a:prstGeom>
          <a:noFill/>
        </p:spPr>
        <p:txBody>
          <a:bodyPr wrap="square" rtlCol="0">
            <a:spAutoFit/>
          </a:bodyPr>
          <a:lstStyle/>
          <a:p>
            <a:r>
              <a:rPr lang="en-US" dirty="0">
                <a:solidFill>
                  <a:schemeClr val="bg2">
                    <a:lumMod val="25000"/>
                  </a:schemeClr>
                </a:solidFill>
              </a:rPr>
              <a:t>Using the Text-on-XML Method</a:t>
            </a:r>
          </a:p>
        </p:txBody>
      </p:sp>
      <p:sp>
        <p:nvSpPr>
          <p:cNvPr id="28" name="TextBox 27"/>
          <p:cNvSpPr txBox="1"/>
          <p:nvPr/>
        </p:nvSpPr>
        <p:spPr>
          <a:xfrm>
            <a:off x="1053703" y="1081052"/>
            <a:ext cx="5796276" cy="369332"/>
          </a:xfrm>
          <a:prstGeom prst="rect">
            <a:avLst/>
          </a:prstGeom>
          <a:noFill/>
        </p:spPr>
        <p:txBody>
          <a:bodyPr wrap="square" rtlCol="0">
            <a:spAutoFit/>
          </a:bodyPr>
          <a:lstStyle/>
          <a:p>
            <a:r>
              <a:rPr lang="en-US" i="1" dirty="0">
                <a:solidFill>
                  <a:schemeClr val="bg2">
                    <a:lumMod val="25000"/>
                  </a:schemeClr>
                </a:solidFill>
                <a:latin typeface="+mj-lt"/>
              </a:rPr>
              <a:t>Combining Oracle Text features with Oracle XML DB</a:t>
            </a:r>
          </a:p>
        </p:txBody>
      </p:sp>
      <p:sp>
        <p:nvSpPr>
          <p:cNvPr id="35" name="TextBox 34"/>
          <p:cNvSpPr txBox="1"/>
          <p:nvPr/>
        </p:nvSpPr>
        <p:spPr>
          <a:xfrm>
            <a:off x="1053703" y="2715926"/>
            <a:ext cx="9695632" cy="923330"/>
          </a:xfrm>
          <a:prstGeom prst="rect">
            <a:avLst/>
          </a:prstGeom>
          <a:noFill/>
        </p:spPr>
        <p:txBody>
          <a:bodyPr wrap="square" rtlCol="0">
            <a:spAutoFit/>
          </a:bodyPr>
          <a:lstStyle/>
          <a:p>
            <a:r>
              <a:rPr lang="en-US" dirty="0" smtClean="0">
                <a:solidFill>
                  <a:schemeClr val="bg2">
                    <a:lumMod val="25000"/>
                  </a:schemeClr>
                </a:solidFill>
                <a:latin typeface="Calibri Light" panose="020F0302020204030204" pitchFamily="34" charset="0"/>
                <a:cs typeface="Calibri Light" panose="020F0302020204030204" pitchFamily="34" charset="0"/>
              </a:rPr>
              <a:t>With </a:t>
            </a:r>
            <a:r>
              <a:rPr lang="en-US" dirty="0">
                <a:solidFill>
                  <a:schemeClr val="bg2">
                    <a:lumMod val="25000"/>
                  </a:schemeClr>
                </a:solidFill>
                <a:latin typeface="Calibri Light" panose="020F0302020204030204" pitchFamily="34" charset="0"/>
                <a:cs typeface="Calibri Light" panose="020F0302020204030204" pitchFamily="34" charset="0"/>
              </a:rPr>
              <a:t>the Text-on-XML method, use the standard CONTAINS query and add a structured constraint to limit the scope of a search to a particular section, field, tag, or attribute. This amounts to specifying the structure inside text operators, such as WITHIN, HASPATH, and INPATH.</a:t>
            </a:r>
          </a:p>
        </p:txBody>
      </p:sp>
    </p:spTree>
    <p:extLst>
      <p:ext uri="{BB962C8B-B14F-4D97-AF65-F5344CB8AC3E}">
        <p14:creationId xmlns:p14="http://schemas.microsoft.com/office/powerpoint/2010/main" val="17911961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1098517" y="1451227"/>
            <a:ext cx="9485960" cy="369332"/>
          </a:xfrm>
          <a:prstGeom prst="rect">
            <a:avLst/>
          </a:prstGeom>
          <a:noFill/>
        </p:spPr>
        <p:txBody>
          <a:bodyPr wrap="square" rtlCol="0">
            <a:spAutoFit/>
          </a:bodyPr>
          <a:lstStyle/>
          <a:p>
            <a:r>
              <a:rPr lang="en-US" dirty="0">
                <a:solidFill>
                  <a:schemeClr val="bg2">
                    <a:lumMod val="25000"/>
                  </a:schemeClr>
                </a:solidFill>
              </a:rPr>
              <a:t>Using the Text-on-XML Method</a:t>
            </a:r>
          </a:p>
        </p:txBody>
      </p:sp>
      <p:sp>
        <p:nvSpPr>
          <p:cNvPr id="28" name="TextBox 27"/>
          <p:cNvSpPr txBox="1"/>
          <p:nvPr/>
        </p:nvSpPr>
        <p:spPr>
          <a:xfrm>
            <a:off x="1098517" y="1081895"/>
            <a:ext cx="5796276" cy="369332"/>
          </a:xfrm>
          <a:prstGeom prst="rect">
            <a:avLst/>
          </a:prstGeom>
          <a:noFill/>
        </p:spPr>
        <p:txBody>
          <a:bodyPr wrap="square" rtlCol="0">
            <a:spAutoFit/>
          </a:bodyPr>
          <a:lstStyle/>
          <a:p>
            <a:r>
              <a:rPr lang="en-US" i="1" dirty="0">
                <a:solidFill>
                  <a:schemeClr val="bg2">
                    <a:lumMod val="25000"/>
                  </a:schemeClr>
                </a:solidFill>
                <a:latin typeface="+mj-lt"/>
              </a:rPr>
              <a:t>Combining Oracle Text features with Oracle XML DB</a:t>
            </a:r>
          </a:p>
        </p:txBody>
      </p:sp>
      <p:sp>
        <p:nvSpPr>
          <p:cNvPr id="34" name="TextBox 33"/>
          <p:cNvSpPr txBox="1"/>
          <p:nvPr/>
        </p:nvSpPr>
        <p:spPr>
          <a:xfrm>
            <a:off x="6630564" y="653523"/>
            <a:ext cx="5104283" cy="5632311"/>
          </a:xfrm>
          <a:prstGeom prst="rect">
            <a:avLst/>
          </a:prstGeom>
          <a:noFill/>
        </p:spPr>
        <p:txBody>
          <a:bodyPr wrap="square" rtlCol="0">
            <a:spAutoFit/>
          </a:bodyPr>
          <a:lstStyle/>
          <a:p>
            <a:r>
              <a:rPr lang="en-US" dirty="0">
                <a:solidFill>
                  <a:schemeClr val="bg2">
                    <a:lumMod val="25000"/>
                  </a:schemeClr>
                </a:solidFill>
                <a:cs typeface="Calibri Light" panose="020F0302020204030204" pitchFamily="34" charset="0"/>
              </a:rPr>
              <a:t>&lt;?xml version="1.0"?&gt;</a:t>
            </a:r>
          </a:p>
          <a:p>
            <a:r>
              <a:rPr lang="en-US" dirty="0">
                <a:solidFill>
                  <a:schemeClr val="bg2">
                    <a:lumMod val="25000"/>
                  </a:schemeClr>
                </a:solidFill>
                <a:cs typeface="Calibri Light" panose="020F0302020204030204" pitchFamily="34" charset="0"/>
              </a:rPr>
              <a:t>&lt;PURCHASEORDER </a:t>
            </a:r>
            <a:r>
              <a:rPr lang="en-US" dirty="0" err="1">
                <a:solidFill>
                  <a:schemeClr val="bg2">
                    <a:lumMod val="25000"/>
                  </a:schemeClr>
                </a:solidFill>
                <a:cs typeface="Calibri Light" panose="020F0302020204030204" pitchFamily="34" charset="0"/>
              </a:rPr>
              <a:t>pono</a:t>
            </a:r>
            <a:r>
              <a:rPr lang="en-US" dirty="0">
                <a:solidFill>
                  <a:schemeClr val="bg2">
                    <a:lumMod val="25000"/>
                  </a:schemeClr>
                </a:solidFill>
                <a:cs typeface="Calibri Light" panose="020F0302020204030204" pitchFamily="34" charset="0"/>
              </a:rPr>
              <a:t>="1"&gt;</a:t>
            </a:r>
          </a:p>
          <a:p>
            <a:r>
              <a:rPr lang="en-US" dirty="0">
                <a:solidFill>
                  <a:schemeClr val="bg2">
                    <a:lumMod val="25000"/>
                  </a:schemeClr>
                </a:solidFill>
                <a:cs typeface="Calibri Light" panose="020F0302020204030204" pitchFamily="34" charset="0"/>
              </a:rPr>
              <a:t>   &lt;PNAME&gt;Po_1&lt;/PNAME&gt;</a:t>
            </a:r>
          </a:p>
          <a:p>
            <a:r>
              <a:rPr lang="en-US" dirty="0">
                <a:solidFill>
                  <a:schemeClr val="bg2">
                    <a:lumMod val="25000"/>
                  </a:schemeClr>
                </a:solidFill>
                <a:cs typeface="Calibri Light" panose="020F0302020204030204" pitchFamily="34" charset="0"/>
              </a:rPr>
              <a:t>   &lt;CUSTNAME&gt;John&lt;/CUSTNAME&gt;</a:t>
            </a:r>
          </a:p>
          <a:p>
            <a:r>
              <a:rPr lang="en-US" dirty="0">
                <a:solidFill>
                  <a:schemeClr val="bg2">
                    <a:lumMod val="25000"/>
                  </a:schemeClr>
                </a:solidFill>
                <a:cs typeface="Calibri Light" panose="020F0302020204030204" pitchFamily="34" charset="0"/>
              </a:rPr>
              <a:t>   &lt;</a:t>
            </a:r>
            <a:r>
              <a:rPr lang="en-US" dirty="0" smtClean="0">
                <a:solidFill>
                  <a:schemeClr val="bg2">
                    <a:lumMod val="25000"/>
                  </a:schemeClr>
                </a:solidFill>
                <a:cs typeface="Calibri Light" panose="020F0302020204030204" pitchFamily="34" charset="0"/>
              </a:rPr>
              <a:t>SHIPADDR</a:t>
            </a:r>
            <a:r>
              <a:rPr lang="en-US" dirty="0">
                <a:solidFill>
                  <a:schemeClr val="bg2">
                    <a:lumMod val="25000"/>
                  </a:schemeClr>
                </a:solidFill>
                <a:cs typeface="Calibri Light" panose="020F0302020204030204" pitchFamily="34" charset="0"/>
              </a:rPr>
              <a:t>&gt;</a:t>
            </a:r>
          </a:p>
          <a:p>
            <a:r>
              <a:rPr lang="en-US" dirty="0">
                <a:solidFill>
                  <a:schemeClr val="bg2">
                    <a:lumMod val="25000"/>
                  </a:schemeClr>
                </a:solidFill>
                <a:cs typeface="Calibri Light" panose="020F0302020204030204" pitchFamily="34" charset="0"/>
              </a:rPr>
              <a:t>      &lt;STREET&gt;1033 Main Street&lt;/STREET&gt;</a:t>
            </a:r>
          </a:p>
          <a:p>
            <a:r>
              <a:rPr lang="en-US" dirty="0">
                <a:solidFill>
                  <a:schemeClr val="bg2">
                    <a:lumMod val="25000"/>
                  </a:schemeClr>
                </a:solidFill>
                <a:cs typeface="Calibri Light" panose="020F0302020204030204" pitchFamily="34" charset="0"/>
              </a:rPr>
              <a:t>      &lt;CITY&gt;</a:t>
            </a:r>
            <a:r>
              <a:rPr lang="en-US" dirty="0" err="1">
                <a:solidFill>
                  <a:schemeClr val="bg2">
                    <a:lumMod val="25000"/>
                  </a:schemeClr>
                </a:solidFill>
                <a:cs typeface="Calibri Light" panose="020F0302020204030204" pitchFamily="34" charset="0"/>
              </a:rPr>
              <a:t>Sunnyvalue</a:t>
            </a:r>
            <a:r>
              <a:rPr lang="en-US" dirty="0">
                <a:solidFill>
                  <a:schemeClr val="bg2">
                    <a:lumMod val="25000"/>
                  </a:schemeClr>
                </a:solidFill>
                <a:cs typeface="Calibri Light" panose="020F0302020204030204" pitchFamily="34" charset="0"/>
              </a:rPr>
              <a:t>&lt;/CITY&gt;</a:t>
            </a:r>
          </a:p>
          <a:p>
            <a:r>
              <a:rPr lang="en-US" dirty="0">
                <a:solidFill>
                  <a:schemeClr val="bg2">
                    <a:lumMod val="25000"/>
                  </a:schemeClr>
                </a:solidFill>
                <a:cs typeface="Calibri Light" panose="020F0302020204030204" pitchFamily="34" charset="0"/>
              </a:rPr>
              <a:t>      &lt;STATE&gt;CA&lt;/STATE&gt;</a:t>
            </a:r>
          </a:p>
          <a:p>
            <a:r>
              <a:rPr lang="en-US" dirty="0">
                <a:solidFill>
                  <a:schemeClr val="bg2">
                    <a:lumMod val="25000"/>
                  </a:schemeClr>
                </a:solidFill>
                <a:cs typeface="Calibri Light" panose="020F0302020204030204" pitchFamily="34" charset="0"/>
              </a:rPr>
              <a:t>   &lt;/SHIPADDR&gt;</a:t>
            </a:r>
          </a:p>
          <a:p>
            <a:r>
              <a:rPr lang="en-US" dirty="0">
                <a:solidFill>
                  <a:schemeClr val="bg2">
                    <a:lumMod val="25000"/>
                  </a:schemeClr>
                </a:solidFill>
                <a:cs typeface="Calibri Light" panose="020F0302020204030204" pitchFamily="34" charset="0"/>
              </a:rPr>
              <a:t>   &lt;ITEMS&gt;</a:t>
            </a:r>
          </a:p>
          <a:p>
            <a:r>
              <a:rPr lang="en-US" dirty="0">
                <a:solidFill>
                  <a:schemeClr val="bg2">
                    <a:lumMod val="25000"/>
                  </a:schemeClr>
                </a:solidFill>
                <a:cs typeface="Calibri Light" panose="020F0302020204030204" pitchFamily="34" charset="0"/>
              </a:rPr>
              <a:t>     &lt;ITEM&gt;</a:t>
            </a:r>
          </a:p>
          <a:p>
            <a:r>
              <a:rPr lang="en-US" dirty="0">
                <a:solidFill>
                  <a:schemeClr val="bg2">
                    <a:lumMod val="25000"/>
                  </a:schemeClr>
                </a:solidFill>
                <a:cs typeface="Calibri Light" panose="020F0302020204030204" pitchFamily="34" charset="0"/>
              </a:rPr>
              <a:t>       &lt;ITEM_NAME&gt; Dell Computer &lt;/ITEM_NAME&gt;</a:t>
            </a:r>
          </a:p>
          <a:p>
            <a:r>
              <a:rPr lang="en-US" dirty="0">
                <a:solidFill>
                  <a:schemeClr val="bg2">
                    <a:lumMod val="25000"/>
                  </a:schemeClr>
                </a:solidFill>
                <a:cs typeface="Calibri Light" panose="020F0302020204030204" pitchFamily="34" charset="0"/>
              </a:rPr>
              <a:t>       &lt;DESC&gt; Pentium 2.0 </a:t>
            </a:r>
            <a:r>
              <a:rPr lang="en-US" dirty="0" err="1">
                <a:solidFill>
                  <a:schemeClr val="bg2">
                    <a:lumMod val="25000"/>
                  </a:schemeClr>
                </a:solidFill>
                <a:cs typeface="Calibri Light" panose="020F0302020204030204" pitchFamily="34" charset="0"/>
              </a:rPr>
              <a:t>Ghz</a:t>
            </a:r>
            <a:r>
              <a:rPr lang="en-US" dirty="0">
                <a:solidFill>
                  <a:schemeClr val="bg2">
                    <a:lumMod val="25000"/>
                  </a:schemeClr>
                </a:solidFill>
                <a:cs typeface="Calibri Light" panose="020F0302020204030204" pitchFamily="34" charset="0"/>
              </a:rPr>
              <a:t> 500MB RAM  &lt;/DESC&gt;</a:t>
            </a:r>
          </a:p>
          <a:p>
            <a:r>
              <a:rPr lang="en-US" dirty="0">
                <a:solidFill>
                  <a:schemeClr val="bg2">
                    <a:lumMod val="25000"/>
                  </a:schemeClr>
                </a:solidFill>
                <a:cs typeface="Calibri Light" panose="020F0302020204030204" pitchFamily="34" charset="0"/>
              </a:rPr>
              <a:t>     &lt;/ITEM&gt;</a:t>
            </a:r>
          </a:p>
          <a:p>
            <a:r>
              <a:rPr lang="en-US" dirty="0">
                <a:solidFill>
                  <a:schemeClr val="bg2">
                    <a:lumMod val="25000"/>
                  </a:schemeClr>
                </a:solidFill>
                <a:cs typeface="Calibri Light" panose="020F0302020204030204" pitchFamily="34" charset="0"/>
              </a:rPr>
              <a:t>     &lt;ITEM&gt;</a:t>
            </a:r>
          </a:p>
          <a:p>
            <a:r>
              <a:rPr lang="en-US" dirty="0">
                <a:solidFill>
                  <a:schemeClr val="bg2">
                    <a:lumMod val="25000"/>
                  </a:schemeClr>
                </a:solidFill>
                <a:cs typeface="Calibri Light" panose="020F0302020204030204" pitchFamily="34" charset="0"/>
              </a:rPr>
              <a:t>       &lt;ITEM_NAME&gt; Norelco R100 &lt;/ITEM_NAME&gt;</a:t>
            </a:r>
          </a:p>
          <a:p>
            <a:r>
              <a:rPr lang="en-US" dirty="0">
                <a:solidFill>
                  <a:schemeClr val="bg2">
                    <a:lumMod val="25000"/>
                  </a:schemeClr>
                </a:solidFill>
                <a:cs typeface="Calibri Light" panose="020F0302020204030204" pitchFamily="34" charset="0"/>
              </a:rPr>
              <a:t>       &lt;DESC&gt;Electric Razor &lt;/DESC&gt;</a:t>
            </a:r>
          </a:p>
          <a:p>
            <a:r>
              <a:rPr lang="en-US" dirty="0">
                <a:solidFill>
                  <a:schemeClr val="bg2">
                    <a:lumMod val="25000"/>
                  </a:schemeClr>
                </a:solidFill>
                <a:cs typeface="Calibri Light" panose="020F0302020204030204" pitchFamily="34" charset="0"/>
              </a:rPr>
              <a:t>     &lt;/ITEM&gt;</a:t>
            </a:r>
          </a:p>
          <a:p>
            <a:r>
              <a:rPr lang="en-US" dirty="0">
                <a:solidFill>
                  <a:schemeClr val="bg2">
                    <a:lumMod val="25000"/>
                  </a:schemeClr>
                </a:solidFill>
                <a:cs typeface="Calibri Light" panose="020F0302020204030204" pitchFamily="34" charset="0"/>
              </a:rPr>
              <a:t>   &lt;/ITEMS&gt;</a:t>
            </a:r>
          </a:p>
          <a:p>
            <a:r>
              <a:rPr lang="en-US" dirty="0">
                <a:solidFill>
                  <a:schemeClr val="bg2">
                    <a:lumMod val="25000"/>
                  </a:schemeClr>
                </a:solidFill>
                <a:cs typeface="Calibri Light" panose="020F0302020204030204" pitchFamily="34" charset="0"/>
              </a:rPr>
              <a:t>&lt;/PURCHASEORDER&gt;</a:t>
            </a:r>
          </a:p>
        </p:txBody>
      </p:sp>
      <p:grpSp>
        <p:nvGrpSpPr>
          <p:cNvPr id="3" name="Group 2"/>
          <p:cNvGrpSpPr/>
          <p:nvPr/>
        </p:nvGrpSpPr>
        <p:grpSpPr>
          <a:xfrm>
            <a:off x="1075891" y="1802974"/>
            <a:ext cx="5555111" cy="2586213"/>
            <a:chOff x="1075891" y="1802974"/>
            <a:chExt cx="5555111" cy="2586213"/>
          </a:xfrm>
        </p:grpSpPr>
        <p:sp>
          <p:nvSpPr>
            <p:cNvPr id="23" name="TextBox 22"/>
            <p:cNvSpPr txBox="1"/>
            <p:nvPr/>
          </p:nvSpPr>
          <p:spPr>
            <a:xfrm>
              <a:off x="1098517" y="1802974"/>
              <a:ext cx="5532047" cy="646331"/>
            </a:xfrm>
            <a:prstGeom prst="rect">
              <a:avLst/>
            </a:prstGeom>
            <a:noFill/>
          </p:spPr>
          <p:txBody>
            <a:bodyPr wrap="square" rtlCol="0">
              <a:spAutoFit/>
            </a:bodyPr>
            <a:lstStyle/>
            <a:p>
              <a:r>
                <a:rPr lang="en-US" dirty="0">
                  <a:solidFill>
                    <a:schemeClr val="bg2">
                      <a:lumMod val="25000"/>
                    </a:schemeClr>
                  </a:solidFill>
                  <a:latin typeface="+mj-lt"/>
                </a:rPr>
                <a:t>To query all purchase orders that contain Pentium within the item description section, use the WITHIN </a:t>
              </a:r>
              <a:r>
                <a:rPr lang="en-US" dirty="0" smtClean="0">
                  <a:solidFill>
                    <a:schemeClr val="bg2">
                      <a:lumMod val="25000"/>
                    </a:schemeClr>
                  </a:solidFill>
                  <a:latin typeface="+mj-lt"/>
                </a:rPr>
                <a:t>operator:</a:t>
              </a:r>
              <a:endParaRPr lang="en-US" dirty="0">
                <a:solidFill>
                  <a:schemeClr val="bg2">
                    <a:lumMod val="25000"/>
                  </a:schemeClr>
                </a:solidFill>
                <a:latin typeface="+mj-lt"/>
              </a:endParaRPr>
            </a:p>
          </p:txBody>
        </p:sp>
        <p:sp>
          <p:nvSpPr>
            <p:cNvPr id="24" name="TextBox 23"/>
            <p:cNvSpPr txBox="1"/>
            <p:nvPr/>
          </p:nvSpPr>
          <p:spPr>
            <a:xfrm>
              <a:off x="1098955" y="2449305"/>
              <a:ext cx="5532047" cy="646331"/>
            </a:xfrm>
            <a:prstGeom prst="rect">
              <a:avLst/>
            </a:prstGeom>
            <a:noFill/>
          </p:spPr>
          <p:txBody>
            <a:bodyPr wrap="square" rtlCol="0">
              <a:spAutoFit/>
            </a:bodyPr>
            <a:lstStyle/>
            <a:p>
              <a:r>
                <a:rPr lang="en-US" dirty="0">
                  <a:solidFill>
                    <a:schemeClr val="bg2">
                      <a:lumMod val="25000"/>
                    </a:schemeClr>
                  </a:solidFill>
                </a:rPr>
                <a:t>SELECT id from </a:t>
              </a:r>
              <a:r>
                <a:rPr lang="en-US" dirty="0" err="1">
                  <a:solidFill>
                    <a:schemeClr val="bg2">
                      <a:lumMod val="25000"/>
                    </a:schemeClr>
                  </a:solidFill>
                </a:rPr>
                <a:t>po_tab</a:t>
              </a:r>
              <a:r>
                <a:rPr lang="en-US" dirty="0">
                  <a:solidFill>
                    <a:schemeClr val="bg2">
                      <a:lumMod val="25000"/>
                    </a:schemeClr>
                  </a:solidFill>
                </a:rPr>
                <a:t> where CONTAINS( doc, 'Pentium WITHIN </a:t>
              </a:r>
              <a:r>
                <a:rPr lang="en-US" dirty="0" err="1">
                  <a:solidFill>
                    <a:schemeClr val="bg2">
                      <a:lumMod val="25000"/>
                    </a:schemeClr>
                  </a:solidFill>
                </a:rPr>
                <a:t>desc</a:t>
              </a:r>
              <a:r>
                <a:rPr lang="en-US" dirty="0">
                  <a:solidFill>
                    <a:schemeClr val="bg2">
                      <a:lumMod val="25000"/>
                    </a:schemeClr>
                  </a:solidFill>
                </a:rPr>
                <a:t>') &gt; 0;</a:t>
              </a:r>
            </a:p>
          </p:txBody>
        </p:sp>
        <p:sp>
          <p:nvSpPr>
            <p:cNvPr id="25" name="TextBox 24"/>
            <p:cNvSpPr txBox="1"/>
            <p:nvPr/>
          </p:nvSpPr>
          <p:spPr>
            <a:xfrm>
              <a:off x="1075891" y="3096525"/>
              <a:ext cx="5532047" cy="646331"/>
            </a:xfrm>
            <a:prstGeom prst="rect">
              <a:avLst/>
            </a:prstGeom>
            <a:noFill/>
          </p:spPr>
          <p:txBody>
            <a:bodyPr wrap="square" rtlCol="0">
              <a:spAutoFit/>
            </a:bodyPr>
            <a:lstStyle/>
            <a:p>
              <a:r>
                <a:rPr lang="en-US" dirty="0">
                  <a:solidFill>
                    <a:schemeClr val="bg2">
                      <a:lumMod val="25000"/>
                    </a:schemeClr>
                  </a:solidFill>
                  <a:latin typeface="+mj-lt"/>
                </a:rPr>
                <a:t>Specify more complex criteria with XPATH expressions using the INPATH operator:</a:t>
              </a:r>
            </a:p>
          </p:txBody>
        </p:sp>
        <p:sp>
          <p:nvSpPr>
            <p:cNvPr id="27" name="TextBox 26"/>
            <p:cNvSpPr txBox="1"/>
            <p:nvPr/>
          </p:nvSpPr>
          <p:spPr>
            <a:xfrm>
              <a:off x="1076329" y="3742856"/>
              <a:ext cx="5532047" cy="646331"/>
            </a:xfrm>
            <a:prstGeom prst="rect">
              <a:avLst/>
            </a:prstGeom>
            <a:noFill/>
          </p:spPr>
          <p:txBody>
            <a:bodyPr wrap="square" rtlCol="0">
              <a:spAutoFit/>
            </a:bodyPr>
            <a:lstStyle/>
            <a:p>
              <a:r>
                <a:rPr lang="en-US" dirty="0">
                  <a:solidFill>
                    <a:schemeClr val="bg2">
                      <a:lumMod val="25000"/>
                    </a:schemeClr>
                  </a:solidFill>
                </a:rPr>
                <a:t>SELECT id from </a:t>
              </a:r>
              <a:r>
                <a:rPr lang="en-US" dirty="0" err="1">
                  <a:solidFill>
                    <a:schemeClr val="bg2">
                      <a:lumMod val="25000"/>
                    </a:schemeClr>
                  </a:solidFill>
                </a:rPr>
                <a:t>po_tab</a:t>
              </a:r>
              <a:r>
                <a:rPr lang="en-US" dirty="0">
                  <a:solidFill>
                    <a:schemeClr val="bg2">
                      <a:lumMod val="25000"/>
                    </a:schemeClr>
                  </a:solidFill>
                </a:rPr>
                <a:t> where  CONTAINS(doc, 'Pentium INPATH (/</a:t>
              </a:r>
              <a:r>
                <a:rPr lang="en-US" dirty="0" err="1">
                  <a:solidFill>
                    <a:schemeClr val="bg2">
                      <a:lumMod val="25000"/>
                    </a:schemeClr>
                  </a:solidFill>
                </a:rPr>
                <a:t>purchaseOrder</a:t>
              </a:r>
              <a:r>
                <a:rPr lang="en-US" dirty="0">
                  <a:solidFill>
                    <a:schemeClr val="bg2">
                      <a:lumMod val="25000"/>
                    </a:schemeClr>
                  </a:solidFill>
                </a:rPr>
                <a:t>/items/item/</a:t>
              </a:r>
              <a:r>
                <a:rPr lang="en-US" dirty="0" err="1">
                  <a:solidFill>
                    <a:schemeClr val="bg2">
                      <a:lumMod val="25000"/>
                    </a:schemeClr>
                  </a:solidFill>
                </a:rPr>
                <a:t>desc</a:t>
              </a:r>
              <a:r>
                <a:rPr lang="en-US" dirty="0">
                  <a:solidFill>
                    <a:schemeClr val="bg2">
                      <a:lumMod val="25000"/>
                    </a:schemeClr>
                  </a:solidFill>
                </a:rPr>
                <a:t>') &gt; 0;</a:t>
              </a:r>
            </a:p>
          </p:txBody>
        </p:sp>
      </p:grpSp>
    </p:spTree>
    <p:extLst>
      <p:ext uri="{BB962C8B-B14F-4D97-AF65-F5344CB8AC3E}">
        <p14:creationId xmlns:p14="http://schemas.microsoft.com/office/powerpoint/2010/main" val="26756534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XML Search </a:t>
              </a:r>
              <a:r>
                <a:rPr lang="en-US" sz="2800" b="1" dirty="0" smtClean="0">
                  <a:solidFill>
                    <a:schemeClr val="bg2">
                      <a:lumMod val="25000"/>
                    </a:schemeClr>
                  </a:solidFill>
                </a:rPr>
                <a:t>Applications (extend)</a:t>
              </a:r>
              <a:endParaRPr lang="en-US" sz="2800" b="1" dirty="0">
                <a:solidFill>
                  <a:schemeClr val="bg2">
                    <a:lumMod val="25000"/>
                  </a:schemeClr>
                </a:solidFill>
              </a:endParaRP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8048944" y="2138804"/>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p:cNvSpPr txBox="1"/>
          <p:nvPr/>
        </p:nvSpPr>
        <p:spPr>
          <a:xfrm>
            <a:off x="1098517" y="1451227"/>
            <a:ext cx="9485960" cy="369332"/>
          </a:xfrm>
          <a:prstGeom prst="rect">
            <a:avLst/>
          </a:prstGeom>
          <a:noFill/>
        </p:spPr>
        <p:txBody>
          <a:bodyPr wrap="square" rtlCol="0">
            <a:spAutoFit/>
          </a:bodyPr>
          <a:lstStyle/>
          <a:p>
            <a:r>
              <a:rPr lang="en-US" dirty="0">
                <a:solidFill>
                  <a:schemeClr val="bg2">
                    <a:lumMod val="25000"/>
                  </a:schemeClr>
                </a:solidFill>
              </a:rPr>
              <a:t>Using the XML-on-Text Method</a:t>
            </a:r>
          </a:p>
        </p:txBody>
      </p:sp>
      <p:sp>
        <p:nvSpPr>
          <p:cNvPr id="28" name="TextBox 27"/>
          <p:cNvSpPr txBox="1"/>
          <p:nvPr/>
        </p:nvSpPr>
        <p:spPr>
          <a:xfrm>
            <a:off x="1098517" y="1081895"/>
            <a:ext cx="5796276" cy="369332"/>
          </a:xfrm>
          <a:prstGeom prst="rect">
            <a:avLst/>
          </a:prstGeom>
          <a:noFill/>
        </p:spPr>
        <p:txBody>
          <a:bodyPr wrap="square" rtlCol="0">
            <a:spAutoFit/>
          </a:bodyPr>
          <a:lstStyle/>
          <a:p>
            <a:r>
              <a:rPr lang="en-US" i="1" dirty="0">
                <a:solidFill>
                  <a:schemeClr val="bg2">
                    <a:lumMod val="25000"/>
                  </a:schemeClr>
                </a:solidFill>
                <a:latin typeface="+mj-lt"/>
              </a:rPr>
              <a:t>Combining Oracle Text features with Oracle XML DB</a:t>
            </a:r>
          </a:p>
        </p:txBody>
      </p:sp>
      <p:sp>
        <p:nvSpPr>
          <p:cNvPr id="34" name="TextBox 33"/>
          <p:cNvSpPr txBox="1"/>
          <p:nvPr/>
        </p:nvSpPr>
        <p:spPr>
          <a:xfrm>
            <a:off x="1510267" y="2964318"/>
            <a:ext cx="7382087" cy="1200329"/>
          </a:xfrm>
          <a:prstGeom prst="rect">
            <a:avLst/>
          </a:prstGeom>
          <a:noFill/>
        </p:spPr>
        <p:txBody>
          <a:bodyPr wrap="square" rtlCol="0">
            <a:spAutoFit/>
          </a:bodyPr>
          <a:lstStyle/>
          <a:p>
            <a:r>
              <a:rPr lang="en-US" dirty="0">
                <a:solidFill>
                  <a:schemeClr val="bg2">
                    <a:lumMod val="25000"/>
                  </a:schemeClr>
                </a:solidFill>
                <a:cs typeface="Calibri Light" panose="020F0302020204030204" pitchFamily="34" charset="0"/>
              </a:rPr>
              <a:t>SELECT</a:t>
            </a:r>
          </a:p>
          <a:p>
            <a:r>
              <a:rPr lang="en-US" dirty="0">
                <a:solidFill>
                  <a:schemeClr val="bg2">
                    <a:lumMod val="25000"/>
                  </a:schemeClr>
                </a:solidFill>
                <a:cs typeface="Calibri Light" panose="020F0302020204030204" pitchFamily="34" charset="0"/>
              </a:rPr>
              <a:t> Extract(doc, '/</a:t>
            </a:r>
            <a:r>
              <a:rPr lang="en-US" dirty="0" err="1">
                <a:solidFill>
                  <a:schemeClr val="bg2">
                    <a:lumMod val="25000"/>
                  </a:schemeClr>
                </a:solidFill>
                <a:cs typeface="Calibri Light" panose="020F0302020204030204" pitchFamily="34" charset="0"/>
              </a:rPr>
              <a:t>purchaseOrder</a:t>
            </a:r>
            <a:r>
              <a:rPr lang="en-US" dirty="0">
                <a:solidFill>
                  <a:schemeClr val="bg2">
                    <a:lumMod val="25000"/>
                  </a:schemeClr>
                </a:solidFill>
                <a:cs typeface="Calibri Light" panose="020F0302020204030204" pitchFamily="34" charset="0"/>
              </a:rPr>
              <a:t>//</a:t>
            </a:r>
            <a:r>
              <a:rPr lang="en-US" dirty="0" err="1">
                <a:solidFill>
                  <a:schemeClr val="bg2">
                    <a:lumMod val="25000"/>
                  </a:schemeClr>
                </a:solidFill>
                <a:cs typeface="Calibri Light" panose="020F0302020204030204" pitchFamily="34" charset="0"/>
              </a:rPr>
              <a:t>desc</a:t>
            </a:r>
            <a:r>
              <a:rPr lang="en-US" dirty="0">
                <a:solidFill>
                  <a:schemeClr val="bg2">
                    <a:lumMod val="25000"/>
                  </a:schemeClr>
                </a:solidFill>
                <a:cs typeface="Calibri Light" panose="020F0302020204030204" pitchFamily="34" charset="0"/>
              </a:rPr>
              <a:t>{</a:t>
            </a:r>
            <a:r>
              <a:rPr lang="en-US" dirty="0" err="1">
                <a:solidFill>
                  <a:schemeClr val="bg2">
                    <a:lumMod val="25000"/>
                  </a:schemeClr>
                </a:solidFill>
                <a:cs typeface="Calibri Light" panose="020F0302020204030204" pitchFamily="34" charset="0"/>
              </a:rPr>
              <a:t>ora:contains</a:t>
            </a:r>
            <a:r>
              <a:rPr lang="en-US" dirty="0">
                <a:solidFill>
                  <a:schemeClr val="bg2">
                    <a:lumMod val="25000"/>
                  </a:schemeClr>
                </a:solidFill>
                <a:cs typeface="Calibri Light" panose="020F0302020204030204" pitchFamily="34" charset="0"/>
              </a:rPr>
              <a:t>(.,"</a:t>
            </a:r>
            <a:r>
              <a:rPr lang="en-US" dirty="0" err="1">
                <a:solidFill>
                  <a:schemeClr val="bg2">
                    <a:lumMod val="25000"/>
                  </a:schemeClr>
                </a:solidFill>
                <a:cs typeface="Calibri Light" panose="020F0302020204030204" pitchFamily="34" charset="0"/>
              </a:rPr>
              <a:t>pentium</a:t>
            </a:r>
            <a:r>
              <a:rPr lang="en-US" dirty="0">
                <a:solidFill>
                  <a:schemeClr val="bg2">
                    <a:lumMod val="25000"/>
                  </a:schemeClr>
                </a:solidFill>
                <a:cs typeface="Calibri Light" panose="020F0302020204030204" pitchFamily="34" charset="0"/>
              </a:rPr>
              <a:t>")&gt;0]',</a:t>
            </a:r>
          </a:p>
          <a:p>
            <a:r>
              <a:rPr lang="en-US" dirty="0">
                <a:solidFill>
                  <a:schemeClr val="bg2">
                    <a:lumMod val="25000"/>
                  </a:schemeClr>
                </a:solidFill>
                <a:cs typeface="Calibri Light" panose="020F0302020204030204" pitchFamily="34" charset="0"/>
              </a:rPr>
              <a:t>                     '</a:t>
            </a:r>
            <a:r>
              <a:rPr lang="en-US" dirty="0" err="1">
                <a:solidFill>
                  <a:schemeClr val="bg2">
                    <a:lumMod val="25000"/>
                  </a:schemeClr>
                </a:solidFill>
                <a:cs typeface="Calibri Light" panose="020F0302020204030204" pitchFamily="34" charset="0"/>
              </a:rPr>
              <a:t>xmlns:ora</a:t>
            </a:r>
            <a:r>
              <a:rPr lang="en-US" dirty="0">
                <a:solidFill>
                  <a:schemeClr val="bg2">
                    <a:lumMod val="25000"/>
                  </a:schemeClr>
                </a:solidFill>
                <a:cs typeface="Calibri Light" panose="020F0302020204030204" pitchFamily="34" charset="0"/>
              </a:rPr>
              <a:t>=http://xmlns.oracle.com/xdb')</a:t>
            </a:r>
          </a:p>
          <a:p>
            <a:r>
              <a:rPr lang="en-US" dirty="0">
                <a:solidFill>
                  <a:schemeClr val="bg2">
                    <a:lumMod val="25000"/>
                  </a:schemeClr>
                </a:solidFill>
                <a:cs typeface="Calibri Light" panose="020F0302020204030204" pitchFamily="34" charset="0"/>
              </a:rPr>
              <a:t>"Item Comment" FROM </a:t>
            </a:r>
            <a:r>
              <a:rPr lang="en-US" dirty="0" err="1">
                <a:solidFill>
                  <a:schemeClr val="bg2">
                    <a:lumMod val="25000"/>
                  </a:schemeClr>
                </a:solidFill>
                <a:cs typeface="Calibri Light" panose="020F0302020204030204" pitchFamily="34" charset="0"/>
              </a:rPr>
              <a:t>po_tab_xmltype</a:t>
            </a:r>
            <a:endParaRPr lang="en-US" dirty="0">
              <a:solidFill>
                <a:schemeClr val="bg2">
                  <a:lumMod val="25000"/>
                </a:schemeClr>
              </a:solidFill>
              <a:cs typeface="Calibri Light" panose="020F0302020204030204" pitchFamily="34" charset="0"/>
            </a:endParaRPr>
          </a:p>
        </p:txBody>
      </p:sp>
      <p:sp>
        <p:nvSpPr>
          <p:cNvPr id="23" name="TextBox 22"/>
          <p:cNvSpPr txBox="1"/>
          <p:nvPr/>
        </p:nvSpPr>
        <p:spPr>
          <a:xfrm>
            <a:off x="1099448" y="1875421"/>
            <a:ext cx="10252223" cy="923330"/>
          </a:xfrm>
          <a:prstGeom prst="rect">
            <a:avLst/>
          </a:prstGeom>
          <a:noFill/>
        </p:spPr>
        <p:txBody>
          <a:bodyPr wrap="square" rtlCol="0">
            <a:spAutoFit/>
          </a:bodyPr>
          <a:lstStyle/>
          <a:p>
            <a:r>
              <a:rPr lang="en-US" dirty="0">
                <a:solidFill>
                  <a:schemeClr val="bg2">
                    <a:lumMod val="25000"/>
                  </a:schemeClr>
                </a:solidFill>
                <a:latin typeface="+mj-lt"/>
              </a:rPr>
              <a:t>With the XML-on-Text method, you add text operations to an XML search. This includes using the </a:t>
            </a:r>
            <a:r>
              <a:rPr lang="en-US" dirty="0" err="1">
                <a:solidFill>
                  <a:schemeClr val="bg2">
                    <a:lumMod val="25000"/>
                  </a:schemeClr>
                </a:solidFill>
                <a:latin typeface="+mj-lt"/>
              </a:rPr>
              <a:t>ora:contains</a:t>
            </a:r>
            <a:r>
              <a:rPr lang="en-US" dirty="0">
                <a:solidFill>
                  <a:schemeClr val="bg2">
                    <a:lumMod val="25000"/>
                  </a:schemeClr>
                </a:solidFill>
                <a:latin typeface="+mj-lt"/>
              </a:rPr>
              <a:t>() function in the XPATH expression with </a:t>
            </a:r>
            <a:r>
              <a:rPr lang="en-US" dirty="0" err="1">
                <a:solidFill>
                  <a:schemeClr val="bg2">
                    <a:lumMod val="25000"/>
                  </a:schemeClr>
                </a:solidFill>
                <a:latin typeface="+mj-lt"/>
              </a:rPr>
              <a:t>existsNode</a:t>
            </a:r>
            <a:r>
              <a:rPr lang="en-US" dirty="0">
                <a:solidFill>
                  <a:schemeClr val="bg2">
                    <a:lumMod val="25000"/>
                  </a:schemeClr>
                </a:solidFill>
                <a:latin typeface="+mj-lt"/>
              </a:rPr>
              <a:t>(), extract(), and </a:t>
            </a:r>
            <a:r>
              <a:rPr lang="en-US" dirty="0" err="1">
                <a:solidFill>
                  <a:schemeClr val="bg2">
                    <a:lumMod val="25000"/>
                  </a:schemeClr>
                </a:solidFill>
                <a:latin typeface="+mj-lt"/>
              </a:rPr>
              <a:t>extractValue</a:t>
            </a:r>
            <a:r>
              <a:rPr lang="en-US" dirty="0">
                <a:solidFill>
                  <a:schemeClr val="bg2">
                    <a:lumMod val="25000"/>
                  </a:schemeClr>
                </a:solidFill>
                <a:latin typeface="+mj-lt"/>
              </a:rPr>
              <a:t>() queries. This amounts to including the full-text predicate inside the structure. For example:</a:t>
            </a:r>
          </a:p>
        </p:txBody>
      </p:sp>
      <p:sp>
        <p:nvSpPr>
          <p:cNvPr id="22" name="TextBox 21"/>
          <p:cNvSpPr txBox="1"/>
          <p:nvPr/>
        </p:nvSpPr>
        <p:spPr>
          <a:xfrm>
            <a:off x="1099448" y="4390038"/>
            <a:ext cx="10252223" cy="646331"/>
          </a:xfrm>
          <a:prstGeom prst="rect">
            <a:avLst/>
          </a:prstGeom>
          <a:noFill/>
        </p:spPr>
        <p:txBody>
          <a:bodyPr wrap="square" rtlCol="0">
            <a:spAutoFit/>
          </a:bodyPr>
          <a:lstStyle/>
          <a:p>
            <a:r>
              <a:rPr lang="en-US" dirty="0">
                <a:solidFill>
                  <a:schemeClr val="bg2">
                    <a:lumMod val="25000"/>
                  </a:schemeClr>
                </a:solidFill>
                <a:latin typeface="+mj-lt"/>
              </a:rPr>
              <a:t>Additionally you can improve the performance of </a:t>
            </a:r>
            <a:r>
              <a:rPr lang="en-US" dirty="0" err="1">
                <a:solidFill>
                  <a:schemeClr val="bg2">
                    <a:lumMod val="25000"/>
                  </a:schemeClr>
                </a:solidFill>
                <a:latin typeface="+mj-lt"/>
              </a:rPr>
              <a:t>existsNode</a:t>
            </a:r>
            <a:r>
              <a:rPr lang="en-US" dirty="0">
                <a:solidFill>
                  <a:schemeClr val="bg2">
                    <a:lumMod val="25000"/>
                  </a:schemeClr>
                </a:solidFill>
                <a:latin typeface="+mj-lt"/>
              </a:rPr>
              <a:t>(), extract(), and </a:t>
            </a:r>
            <a:r>
              <a:rPr lang="en-US" dirty="0" err="1">
                <a:solidFill>
                  <a:schemeClr val="bg2">
                    <a:lumMod val="25000"/>
                  </a:schemeClr>
                </a:solidFill>
                <a:latin typeface="+mj-lt"/>
              </a:rPr>
              <a:t>extractValue</a:t>
            </a:r>
            <a:r>
              <a:rPr lang="en-US" dirty="0">
                <a:solidFill>
                  <a:schemeClr val="bg2">
                    <a:lumMod val="25000"/>
                  </a:schemeClr>
                </a:solidFill>
                <a:latin typeface="+mj-lt"/>
              </a:rPr>
              <a:t>() queries using the CTXXPATH Text domain index.</a:t>
            </a:r>
          </a:p>
        </p:txBody>
      </p:sp>
    </p:spTree>
    <p:extLst>
      <p:ext uri="{BB962C8B-B14F-4D97-AF65-F5344CB8AC3E}">
        <p14:creationId xmlns:p14="http://schemas.microsoft.com/office/powerpoint/2010/main" val="28891669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7523746"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649" y="2399547"/>
            <a:ext cx="4114800" cy="16002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2649" y="4642684"/>
            <a:ext cx="4114800" cy="1381125"/>
          </a:xfrm>
          <a:prstGeom prst="rect">
            <a:avLst/>
          </a:prstGeom>
        </p:spPr>
      </p:pic>
      <p:pic>
        <p:nvPicPr>
          <p:cNvPr id="8" name="Picture 7"/>
          <p:cNvPicPr>
            <a:picLocks noChangeAspect="1"/>
          </p:cNvPicPr>
          <p:nvPr/>
        </p:nvPicPr>
        <p:blipFill rotWithShape="1">
          <a:blip r:embed="rId4"/>
          <a:srcRect b="3530"/>
          <a:stretch/>
        </p:blipFill>
        <p:spPr>
          <a:xfrm>
            <a:off x="7962649" y="369971"/>
            <a:ext cx="3686175" cy="1506955"/>
          </a:xfrm>
          <a:prstGeom prst="rect">
            <a:avLst/>
          </a:prstGeom>
        </p:spPr>
      </p:pic>
      <p:sp>
        <p:nvSpPr>
          <p:cNvPr id="9" name="TextBox 8"/>
          <p:cNvSpPr txBox="1"/>
          <p:nvPr/>
        </p:nvSpPr>
        <p:spPr>
          <a:xfrm>
            <a:off x="516125" y="307266"/>
            <a:ext cx="6783033" cy="1569660"/>
          </a:xfrm>
          <a:prstGeom prst="rect">
            <a:avLst/>
          </a:prstGeom>
          <a:noFill/>
        </p:spPr>
        <p:txBody>
          <a:bodyPr wrap="square" rtlCol="0">
            <a:spAutoFit/>
          </a:bodyPr>
          <a:lstStyle/>
          <a:p>
            <a:r>
              <a:rPr lang="en-US" sz="3200" b="1" dirty="0">
                <a:solidFill>
                  <a:schemeClr val="bg1"/>
                </a:solidFill>
                <a:latin typeface="Century Gothic" panose="020B0502020202020204" pitchFamily="34" charset="0"/>
              </a:rPr>
              <a:t>Making Queries To Search Engines From SQL In Oracle Database</a:t>
            </a:r>
          </a:p>
        </p:txBody>
      </p:sp>
      <p:sp>
        <p:nvSpPr>
          <p:cNvPr id="10" name="TextBox 9"/>
          <p:cNvSpPr txBox="1"/>
          <p:nvPr/>
        </p:nvSpPr>
        <p:spPr>
          <a:xfrm>
            <a:off x="516125" y="1876926"/>
            <a:ext cx="6783033" cy="461665"/>
          </a:xfrm>
          <a:prstGeom prst="rect">
            <a:avLst/>
          </a:prstGeom>
          <a:noFill/>
        </p:spPr>
        <p:txBody>
          <a:bodyPr wrap="square" rtlCol="0">
            <a:spAutoFit/>
          </a:bodyPr>
          <a:lstStyle/>
          <a:p>
            <a:r>
              <a:rPr lang="en-US" sz="2400" b="1" dirty="0">
                <a:latin typeface="Century Gothic" panose="020B0502020202020204" pitchFamily="34" charset="0"/>
              </a:rPr>
              <a:t>Introduction</a:t>
            </a:r>
          </a:p>
        </p:txBody>
      </p:sp>
      <p:sp>
        <p:nvSpPr>
          <p:cNvPr id="13" name="TextBox 12"/>
          <p:cNvSpPr txBox="1"/>
          <p:nvPr/>
        </p:nvSpPr>
        <p:spPr>
          <a:xfrm>
            <a:off x="519238" y="2338591"/>
            <a:ext cx="7004509" cy="2585323"/>
          </a:xfrm>
          <a:prstGeom prst="rect">
            <a:avLst/>
          </a:prstGeom>
          <a:noFill/>
        </p:spPr>
        <p:txBody>
          <a:bodyPr wrap="square" rtlCol="0">
            <a:spAutoFit/>
          </a:bodyPr>
          <a:lstStyle/>
          <a:p>
            <a:r>
              <a:rPr lang="en-US" dirty="0" smtClean="0">
                <a:solidFill>
                  <a:schemeClr val="bg2">
                    <a:lumMod val="25000"/>
                  </a:schemeClr>
                </a:solidFill>
              </a:rPr>
              <a:t>One of those things that make Oracle Database outstanding is a wide range of options when it comes to accessing and manipulating data of different types – located both inside and outside of the database. This article illustrates Oracle Database’s ability to derive data from the external sources that can dynamically generate datasets upon requests coming from the database, joining then those datasets with relational data, if necessary, of course. In particular, it explains how you might access a search engine’s API from within an Oracle database, obtaining search results programmatically – that is, outside of a browser context.</a:t>
            </a:r>
            <a:endParaRPr lang="en-US" dirty="0">
              <a:solidFill>
                <a:schemeClr val="bg2">
                  <a:lumMod val="25000"/>
                </a:schemeClr>
              </a:solidFill>
            </a:endParaRPr>
          </a:p>
        </p:txBody>
      </p:sp>
      <p:grpSp>
        <p:nvGrpSpPr>
          <p:cNvPr id="15" name="Group 14"/>
          <p:cNvGrpSpPr/>
          <p:nvPr/>
        </p:nvGrpSpPr>
        <p:grpSpPr>
          <a:xfrm>
            <a:off x="4359259" y="2090153"/>
            <a:ext cx="4143056" cy="5667522"/>
            <a:chOff x="70990" y="1252237"/>
            <a:chExt cx="4143056" cy="5667522"/>
          </a:xfrm>
        </p:grpSpPr>
        <p:sp>
          <p:nvSpPr>
            <p:cNvPr id="16" name="Oval 15"/>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1716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7523746"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b="3530"/>
          <a:stretch/>
        </p:blipFill>
        <p:spPr>
          <a:xfrm>
            <a:off x="7788750" y="563551"/>
            <a:ext cx="3686175" cy="1506955"/>
          </a:xfrm>
          <a:prstGeom prst="rect">
            <a:avLst/>
          </a:prstGeom>
        </p:spPr>
      </p:pic>
      <p:grpSp>
        <p:nvGrpSpPr>
          <p:cNvPr id="11" name="Group 10"/>
          <p:cNvGrpSpPr/>
          <p:nvPr/>
        </p:nvGrpSpPr>
        <p:grpSpPr>
          <a:xfrm>
            <a:off x="4359259" y="2090153"/>
            <a:ext cx="4143056" cy="5667522"/>
            <a:chOff x="70990" y="1252237"/>
            <a:chExt cx="4143056" cy="5667522"/>
          </a:xfrm>
        </p:grpSpPr>
        <p:sp>
          <p:nvSpPr>
            <p:cNvPr id="12" name="Oval 11"/>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19238" y="369971"/>
            <a:ext cx="6783033" cy="4272450"/>
            <a:chOff x="519238" y="369971"/>
            <a:chExt cx="6783033" cy="4272450"/>
          </a:xfrm>
        </p:grpSpPr>
        <p:sp>
          <p:nvSpPr>
            <p:cNvPr id="10" name="TextBox 9"/>
            <p:cNvSpPr txBox="1"/>
            <p:nvPr/>
          </p:nvSpPr>
          <p:spPr>
            <a:xfrm>
              <a:off x="519238" y="369971"/>
              <a:ext cx="6783033" cy="461665"/>
            </a:xfrm>
            <a:prstGeom prst="rect">
              <a:avLst/>
            </a:prstGeom>
            <a:noFill/>
          </p:spPr>
          <p:txBody>
            <a:bodyPr wrap="square" rtlCol="0">
              <a:spAutoFit/>
            </a:bodyPr>
            <a:lstStyle/>
            <a:p>
              <a:r>
                <a:rPr lang="en-US" sz="2400" b="1" dirty="0">
                  <a:latin typeface="Century Gothic" panose="020B0502020202020204" pitchFamily="34" charset="0"/>
                </a:rPr>
                <a:t>How It Works</a:t>
              </a:r>
            </a:p>
          </p:txBody>
        </p:sp>
        <p:sp>
          <p:nvSpPr>
            <p:cNvPr id="13" name="TextBox 12"/>
            <p:cNvSpPr txBox="1"/>
            <p:nvPr/>
          </p:nvSpPr>
          <p:spPr>
            <a:xfrm>
              <a:off x="519239" y="843677"/>
              <a:ext cx="6783032" cy="923330"/>
            </a:xfrm>
            <a:prstGeom prst="rect">
              <a:avLst/>
            </a:prstGeom>
            <a:noFill/>
          </p:spPr>
          <p:txBody>
            <a:bodyPr wrap="square" rtlCol="0">
              <a:spAutoFit/>
            </a:bodyPr>
            <a:lstStyle/>
            <a:p>
              <a:r>
                <a:rPr lang="en-US" dirty="0" smtClean="0">
                  <a:solidFill>
                    <a:srgbClr val="3B3838"/>
                  </a:solidFill>
                </a:rPr>
                <a:t>Viewing </a:t>
              </a:r>
              <a:r>
                <a:rPr lang="en-US" dirty="0">
                  <a:solidFill>
                    <a:srgbClr val="3B3838"/>
                  </a:solidFill>
                </a:rPr>
                <a:t>the Web as a huge data container, you can find it similar to a database, in a sense that both can be queried for information of interest</a:t>
              </a:r>
              <a:r>
                <a:rPr lang="en-US" dirty="0" smtClean="0">
                  <a:solidFill>
                    <a:srgbClr val="3B3838"/>
                  </a:solidFill>
                </a:rPr>
                <a:t>.</a:t>
              </a:r>
            </a:p>
          </p:txBody>
        </p:sp>
        <p:sp>
          <p:nvSpPr>
            <p:cNvPr id="24" name="TextBox 23"/>
            <p:cNvSpPr txBox="1"/>
            <p:nvPr/>
          </p:nvSpPr>
          <p:spPr>
            <a:xfrm>
              <a:off x="519238" y="1760923"/>
              <a:ext cx="6783032" cy="369332"/>
            </a:xfrm>
            <a:prstGeom prst="rect">
              <a:avLst/>
            </a:prstGeom>
            <a:noFill/>
          </p:spPr>
          <p:txBody>
            <a:bodyPr wrap="square" rtlCol="0">
              <a:spAutoFit/>
            </a:bodyPr>
            <a:lstStyle/>
            <a:p>
              <a:r>
                <a:rPr lang="en-US" dirty="0" smtClean="0">
                  <a:solidFill>
                    <a:srgbClr val="3B3838"/>
                  </a:solidFill>
                </a:rPr>
                <a:t>The </a:t>
              </a:r>
              <a:r>
                <a:rPr lang="en-US" dirty="0">
                  <a:solidFill>
                    <a:srgbClr val="3B3838"/>
                  </a:solidFill>
                </a:rPr>
                <a:t>key difference lies in the way you write a query</a:t>
              </a:r>
              <a:r>
                <a:rPr lang="en-US" dirty="0" smtClean="0">
                  <a:solidFill>
                    <a:srgbClr val="3B3838"/>
                  </a:solidFill>
                </a:rPr>
                <a:t>.</a:t>
              </a:r>
            </a:p>
          </p:txBody>
        </p:sp>
        <p:sp>
          <p:nvSpPr>
            <p:cNvPr id="25" name="TextBox 24"/>
            <p:cNvSpPr txBox="1"/>
            <p:nvPr/>
          </p:nvSpPr>
          <p:spPr>
            <a:xfrm>
              <a:off x="519238" y="2125352"/>
              <a:ext cx="6783032" cy="923330"/>
            </a:xfrm>
            <a:prstGeom prst="rect">
              <a:avLst/>
            </a:prstGeom>
            <a:noFill/>
          </p:spPr>
          <p:txBody>
            <a:bodyPr wrap="square" rtlCol="0">
              <a:spAutoFit/>
            </a:bodyPr>
            <a:lstStyle/>
            <a:p>
              <a:r>
                <a:rPr lang="en-US" dirty="0" smtClean="0">
                  <a:solidFill>
                    <a:srgbClr val="3B3838"/>
                  </a:solidFill>
                </a:rPr>
                <a:t>With </a:t>
              </a:r>
              <a:r>
                <a:rPr lang="en-US" dirty="0">
                  <a:solidFill>
                    <a:srgbClr val="3B3838"/>
                  </a:solidFill>
                </a:rPr>
                <a:t>the introduction of Oracle XQuery in release 10.2, Oracle Database acquired the ability to query XML-expressible datasets with a URL, shredding the results into relational data if necessary. </a:t>
              </a:r>
              <a:endParaRPr lang="en-US" dirty="0" smtClean="0">
                <a:solidFill>
                  <a:srgbClr val="3B3838"/>
                </a:solidFill>
              </a:endParaRPr>
            </a:p>
          </p:txBody>
        </p:sp>
        <p:sp>
          <p:nvSpPr>
            <p:cNvPr id="26" name="TextBox 25"/>
            <p:cNvSpPr txBox="1"/>
            <p:nvPr/>
          </p:nvSpPr>
          <p:spPr>
            <a:xfrm>
              <a:off x="519238" y="3047501"/>
              <a:ext cx="6783032" cy="369332"/>
            </a:xfrm>
            <a:prstGeom prst="rect">
              <a:avLst/>
            </a:prstGeom>
            <a:noFill/>
          </p:spPr>
          <p:txBody>
            <a:bodyPr wrap="square" rtlCol="0">
              <a:spAutoFit/>
            </a:bodyPr>
            <a:lstStyle/>
            <a:p>
              <a:r>
                <a:rPr lang="en-US" dirty="0" smtClean="0">
                  <a:solidFill>
                    <a:srgbClr val="3B3838"/>
                  </a:solidFill>
                </a:rPr>
                <a:t>Everything </a:t>
              </a:r>
              <a:r>
                <a:rPr lang="en-US" dirty="0">
                  <a:solidFill>
                    <a:srgbClr val="3B3838"/>
                  </a:solidFill>
                </a:rPr>
                <a:t>that is callable with a URL can be queried with </a:t>
              </a:r>
              <a:r>
                <a:rPr lang="en-US" dirty="0" smtClean="0">
                  <a:solidFill>
                    <a:srgbClr val="3B3838"/>
                  </a:solidFill>
                </a:rPr>
                <a:t>XQuery.</a:t>
              </a:r>
            </a:p>
          </p:txBody>
        </p:sp>
        <p:sp>
          <p:nvSpPr>
            <p:cNvPr id="27" name="TextBox 26"/>
            <p:cNvSpPr txBox="1"/>
            <p:nvPr/>
          </p:nvSpPr>
          <p:spPr>
            <a:xfrm>
              <a:off x="519238" y="3442092"/>
              <a:ext cx="6783032" cy="1200329"/>
            </a:xfrm>
            <a:prstGeom prst="rect">
              <a:avLst/>
            </a:prstGeom>
            <a:noFill/>
          </p:spPr>
          <p:txBody>
            <a:bodyPr wrap="square" rtlCol="0">
              <a:spAutoFit/>
            </a:bodyPr>
            <a:lstStyle/>
            <a:p>
              <a:r>
                <a:rPr lang="en-US" dirty="0" smtClean="0">
                  <a:solidFill>
                    <a:srgbClr val="3B3838"/>
                  </a:solidFill>
                </a:rPr>
                <a:t>Oracle </a:t>
              </a:r>
              <a:r>
                <a:rPr lang="en-US" dirty="0">
                  <a:solidFill>
                    <a:srgbClr val="3B3838"/>
                  </a:solidFill>
                </a:rPr>
                <a:t>Database supports XQuery through SQL/XML functions, such as </a:t>
              </a:r>
              <a:r>
                <a:rPr lang="en-US" dirty="0" err="1">
                  <a:solidFill>
                    <a:srgbClr val="3B3838"/>
                  </a:solidFill>
                </a:rPr>
                <a:t>XMLTable</a:t>
              </a:r>
              <a:r>
                <a:rPr lang="en-US" dirty="0">
                  <a:solidFill>
                    <a:srgbClr val="3B3838"/>
                  </a:solidFill>
                </a:rPr>
                <a:t> and </a:t>
              </a:r>
              <a:r>
                <a:rPr lang="en-US" dirty="0" err="1">
                  <a:solidFill>
                    <a:srgbClr val="3B3838"/>
                  </a:solidFill>
                </a:rPr>
                <a:t>XMLQuery</a:t>
              </a:r>
              <a:r>
                <a:rPr lang="en-US" dirty="0">
                  <a:solidFill>
                    <a:srgbClr val="3B3838"/>
                  </a:solidFill>
                </a:rPr>
                <a:t>, you can access a search engine’s API from within a SQL query, which makes it possible to combine the search results with the other data the SQL query retrieves.</a:t>
              </a:r>
              <a:endParaRPr lang="en-US" dirty="0" smtClean="0">
                <a:solidFill>
                  <a:srgbClr val="3B3838"/>
                </a:solidFill>
              </a:endParaRPr>
            </a:p>
          </p:txBody>
        </p:sp>
      </p:grpSp>
    </p:spTree>
    <p:extLst>
      <p:ext uri="{BB962C8B-B14F-4D97-AF65-F5344CB8AC3E}">
        <p14:creationId xmlns:p14="http://schemas.microsoft.com/office/powerpoint/2010/main" val="3915754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 y="0"/>
            <a:ext cx="8502314" cy="7757675"/>
            <a:chOff x="1" y="0"/>
            <a:chExt cx="8502314" cy="7757675"/>
          </a:xfrm>
        </p:grpSpPr>
        <p:sp>
          <p:nvSpPr>
            <p:cNvPr id="2" name="Rectangle 1"/>
            <p:cNvSpPr/>
            <p:nvPr/>
          </p:nvSpPr>
          <p:spPr>
            <a:xfrm>
              <a:off x="1" y="0"/>
              <a:ext cx="7523746"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4359259" y="2090153"/>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7759734" y="724033"/>
            <a:ext cx="4114800" cy="1600200"/>
          </a:xfrm>
          <a:prstGeom prst="rect">
            <a:avLst/>
          </a:prstGeom>
        </p:spPr>
      </p:pic>
      <p:sp>
        <p:nvSpPr>
          <p:cNvPr id="10" name="TextBox 9"/>
          <p:cNvSpPr txBox="1"/>
          <p:nvPr/>
        </p:nvSpPr>
        <p:spPr>
          <a:xfrm>
            <a:off x="519238" y="369971"/>
            <a:ext cx="6783033" cy="830997"/>
          </a:xfrm>
          <a:prstGeom prst="rect">
            <a:avLst/>
          </a:prstGeom>
          <a:noFill/>
        </p:spPr>
        <p:txBody>
          <a:bodyPr wrap="square" rtlCol="0">
            <a:spAutoFit/>
          </a:bodyPr>
          <a:lstStyle/>
          <a:p>
            <a:r>
              <a:rPr lang="en-US" sz="2400" b="1" dirty="0">
                <a:latin typeface="Century Gothic" panose="020B0502020202020204" pitchFamily="34" charset="0"/>
              </a:rPr>
              <a:t>Doing Google Searches From Within an Oracle Database</a:t>
            </a:r>
          </a:p>
        </p:txBody>
      </p:sp>
      <p:sp>
        <p:nvSpPr>
          <p:cNvPr id="13" name="TextBox 12"/>
          <p:cNvSpPr txBox="1"/>
          <p:nvPr/>
        </p:nvSpPr>
        <p:spPr>
          <a:xfrm>
            <a:off x="519238" y="1200968"/>
            <a:ext cx="6783033" cy="646331"/>
          </a:xfrm>
          <a:prstGeom prst="rect">
            <a:avLst/>
          </a:prstGeom>
          <a:noFill/>
        </p:spPr>
        <p:txBody>
          <a:bodyPr wrap="square" rtlCol="0">
            <a:spAutoFit/>
          </a:bodyPr>
          <a:lstStyle/>
          <a:p>
            <a:r>
              <a:rPr lang="en-US" dirty="0">
                <a:solidFill>
                  <a:schemeClr val="bg2">
                    <a:lumMod val="25000"/>
                  </a:schemeClr>
                </a:solidFill>
              </a:rPr>
              <a:t>Although this API has been deprecated as for now, the good news is that it still works and its Developer's Guide is also still available.</a:t>
            </a:r>
          </a:p>
        </p:txBody>
      </p:sp>
      <p:sp>
        <p:nvSpPr>
          <p:cNvPr id="20" name="TextBox 19"/>
          <p:cNvSpPr txBox="1"/>
          <p:nvPr/>
        </p:nvSpPr>
        <p:spPr>
          <a:xfrm>
            <a:off x="519238" y="1891561"/>
            <a:ext cx="6783034" cy="1200329"/>
          </a:xfrm>
          <a:prstGeom prst="rect">
            <a:avLst/>
          </a:prstGeom>
          <a:noFill/>
        </p:spPr>
        <p:txBody>
          <a:bodyPr wrap="square" rtlCol="0">
            <a:spAutoFit/>
          </a:bodyPr>
          <a:lstStyle/>
          <a:p>
            <a:r>
              <a:rPr lang="en-US" dirty="0" smtClean="0">
                <a:solidFill>
                  <a:schemeClr val="bg2">
                    <a:lumMod val="25000"/>
                  </a:schemeClr>
                </a:solidFill>
              </a:rPr>
              <a:t>To </a:t>
            </a:r>
            <a:r>
              <a:rPr lang="en-US" dirty="0">
                <a:solidFill>
                  <a:schemeClr val="bg2">
                    <a:lumMod val="25000"/>
                  </a:schemeClr>
                </a:solidFill>
              </a:rPr>
              <a:t>make a request to the Google Web Search API from your code, you have to open the URL for the API with the q URL argument supplying the search expression. </a:t>
            </a:r>
            <a:r>
              <a:rPr lang="en-US" dirty="0" smtClean="0">
                <a:solidFill>
                  <a:schemeClr val="bg2">
                    <a:lumMod val="25000"/>
                  </a:schemeClr>
                </a:solidFill>
              </a:rPr>
              <a:t>For example, if you want to perform a Web search for Oracle XQuery, the URL to open should look like this:</a:t>
            </a:r>
            <a:endParaRPr lang="en-US" dirty="0">
              <a:solidFill>
                <a:schemeClr val="bg2">
                  <a:lumMod val="25000"/>
                </a:schemeClr>
              </a:solidFill>
            </a:endParaRPr>
          </a:p>
        </p:txBody>
      </p:sp>
      <p:sp>
        <p:nvSpPr>
          <p:cNvPr id="22" name="TextBox 21"/>
          <p:cNvSpPr txBox="1"/>
          <p:nvPr/>
        </p:nvSpPr>
        <p:spPr>
          <a:xfrm>
            <a:off x="505916" y="4542343"/>
            <a:ext cx="6783034" cy="923330"/>
          </a:xfrm>
          <a:prstGeom prst="rect">
            <a:avLst/>
          </a:prstGeom>
          <a:noFill/>
        </p:spPr>
        <p:txBody>
          <a:bodyPr wrap="square" rtlCol="0">
            <a:spAutoFit/>
          </a:bodyPr>
          <a:lstStyle/>
          <a:p>
            <a:r>
              <a:rPr lang="en-US" dirty="0" smtClean="0">
                <a:solidFill>
                  <a:schemeClr val="bg2">
                    <a:lumMod val="25000"/>
                  </a:schemeClr>
                </a:solidFill>
              </a:rPr>
              <a:t>You </a:t>
            </a:r>
            <a:r>
              <a:rPr lang="en-US" dirty="0">
                <a:solidFill>
                  <a:schemeClr val="bg2">
                    <a:lumMod val="25000"/>
                  </a:schemeClr>
                </a:solidFill>
              </a:rPr>
              <a:t>could use a script written in Python or PHP, which would initiate a programmatic Web search and then transform JSON into XML before returning the results to the calling XQuery query.</a:t>
            </a:r>
          </a:p>
        </p:txBody>
      </p:sp>
      <p:sp>
        <p:nvSpPr>
          <p:cNvPr id="23" name="TextBox 22"/>
          <p:cNvSpPr txBox="1"/>
          <p:nvPr/>
        </p:nvSpPr>
        <p:spPr>
          <a:xfrm>
            <a:off x="519238" y="3092560"/>
            <a:ext cx="6783034" cy="1477328"/>
          </a:xfrm>
          <a:prstGeom prst="rect">
            <a:avLst/>
          </a:prstGeom>
          <a:noFill/>
        </p:spPr>
        <p:txBody>
          <a:bodyPr wrap="square" rtlCol="0">
            <a:spAutoFit/>
          </a:bodyPr>
          <a:lstStyle/>
          <a:p>
            <a:r>
              <a:rPr lang="en-US" dirty="0">
                <a:solidFill>
                  <a:schemeClr val="bg2">
                    <a:lumMod val="25000"/>
                  </a:schemeClr>
                </a:solidFill>
              </a:rPr>
              <a:t>P</a:t>
            </a:r>
            <a:r>
              <a:rPr lang="en-US" dirty="0" smtClean="0">
                <a:solidFill>
                  <a:schemeClr val="bg2">
                    <a:lumMod val="25000"/>
                  </a:schemeClr>
                </a:solidFill>
              </a:rPr>
              <a:t>rior </a:t>
            </a:r>
            <a:r>
              <a:rPr lang="en-US" dirty="0">
                <a:solidFill>
                  <a:schemeClr val="bg2">
                    <a:lumMod val="25000"/>
                  </a:schemeClr>
                </a:solidFill>
              </a:rPr>
              <a:t>to Oracle Database 12c, you could not make a request to the Google Web Search API directly from within an XQuery query. The problem was that Oracle Database did not recognize JSON. You had to employ a middleman between XQuery and the API, transforming JSON into XML.</a:t>
            </a:r>
          </a:p>
        </p:txBody>
      </p:sp>
      <p:grpSp>
        <p:nvGrpSpPr>
          <p:cNvPr id="4" name="Group 3"/>
          <p:cNvGrpSpPr/>
          <p:nvPr/>
        </p:nvGrpSpPr>
        <p:grpSpPr>
          <a:xfrm>
            <a:off x="7905332" y="2678703"/>
            <a:ext cx="3920508" cy="1996976"/>
            <a:chOff x="7905144" y="2603545"/>
            <a:chExt cx="3920508" cy="1996976"/>
          </a:xfrm>
        </p:grpSpPr>
        <p:sp>
          <p:nvSpPr>
            <p:cNvPr id="21" name="TextBox 20"/>
            <p:cNvSpPr txBox="1"/>
            <p:nvPr/>
          </p:nvSpPr>
          <p:spPr>
            <a:xfrm>
              <a:off x="7905144" y="3677191"/>
              <a:ext cx="3823979" cy="923330"/>
            </a:xfrm>
            <a:prstGeom prst="rect">
              <a:avLst/>
            </a:prstGeom>
            <a:noFill/>
          </p:spPr>
          <p:txBody>
            <a:bodyPr wrap="square" rtlCol="0">
              <a:spAutoFit/>
            </a:bodyPr>
            <a:lstStyle/>
            <a:p>
              <a:r>
                <a:rPr lang="en-US" i="1" dirty="0" smtClean="0">
                  <a:solidFill>
                    <a:schemeClr val="bg2">
                      <a:lumMod val="25000"/>
                    </a:schemeClr>
                  </a:solidFill>
                </a:rPr>
                <a:t>http://ajax.googleapis.com/ajax/serveices/search/web?v=1.0&amp;q=Oracle%20XQuery</a:t>
              </a:r>
              <a:endParaRPr lang="en-US" i="1" dirty="0">
                <a:solidFill>
                  <a:schemeClr val="bg2">
                    <a:lumMod val="25000"/>
                  </a:schemeClr>
                </a:solidFill>
              </a:endParaRPr>
            </a:p>
          </p:txBody>
        </p:sp>
        <p:sp>
          <p:nvSpPr>
            <p:cNvPr id="24" name="TextBox 23"/>
            <p:cNvSpPr txBox="1"/>
            <p:nvPr/>
          </p:nvSpPr>
          <p:spPr>
            <a:xfrm>
              <a:off x="7905144" y="2603545"/>
              <a:ext cx="3920508" cy="923330"/>
            </a:xfrm>
            <a:prstGeom prst="rect">
              <a:avLst/>
            </a:prstGeom>
            <a:noFill/>
          </p:spPr>
          <p:txBody>
            <a:bodyPr wrap="square" rtlCol="0">
              <a:spAutoFit/>
            </a:bodyPr>
            <a:lstStyle/>
            <a:p>
              <a:r>
                <a:rPr lang="en-US" dirty="0" smtClean="0">
                  <a:solidFill>
                    <a:schemeClr val="bg2">
                      <a:lumMod val="25000"/>
                    </a:schemeClr>
                  </a:solidFill>
                </a:rPr>
                <a:t>For example, if you want to perform a Web search for Oracle XQuery, the URL to open should look like this:</a:t>
              </a:r>
              <a:endParaRPr lang="en-US" dirty="0">
                <a:solidFill>
                  <a:schemeClr val="bg2">
                    <a:lumMod val="25000"/>
                  </a:schemeClr>
                </a:solidFill>
              </a:endParaRPr>
            </a:p>
          </p:txBody>
        </p:sp>
      </p:grpSp>
    </p:spTree>
    <p:extLst>
      <p:ext uri="{BB962C8B-B14F-4D97-AF65-F5344CB8AC3E}">
        <p14:creationId xmlns:p14="http://schemas.microsoft.com/office/powerpoint/2010/main" val="20360446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236" y="1776548"/>
            <a:ext cx="3391567" cy="3391567"/>
          </a:xfrm>
          <a:prstGeom prst="rect">
            <a:avLst/>
          </a:prstGeom>
        </p:spPr>
      </p:pic>
      <p:grpSp>
        <p:nvGrpSpPr>
          <p:cNvPr id="22" name="Group 21"/>
          <p:cNvGrpSpPr/>
          <p:nvPr/>
        </p:nvGrpSpPr>
        <p:grpSpPr>
          <a:xfrm>
            <a:off x="4464424" y="0"/>
            <a:ext cx="7727576" cy="6858000"/>
            <a:chOff x="4464424" y="0"/>
            <a:chExt cx="7727576" cy="6858000"/>
          </a:xfrm>
        </p:grpSpPr>
        <p:sp>
          <p:nvSpPr>
            <p:cNvPr id="2" name="Rectangle 1"/>
            <p:cNvSpPr/>
            <p:nvPr/>
          </p:nvSpPr>
          <p:spPr>
            <a:xfrm>
              <a:off x="4464424" y="0"/>
              <a:ext cx="7727576"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5034392" y="463306"/>
              <a:ext cx="5836023" cy="4704809"/>
              <a:chOff x="5002307" y="242047"/>
              <a:chExt cx="5836023" cy="4704809"/>
            </a:xfrm>
          </p:grpSpPr>
          <p:sp>
            <p:nvSpPr>
              <p:cNvPr id="3" name="TextBox 2"/>
              <p:cNvSpPr txBox="1"/>
              <p:nvPr/>
            </p:nvSpPr>
            <p:spPr>
              <a:xfrm>
                <a:off x="5002307" y="242047"/>
                <a:ext cx="5836023" cy="1754326"/>
              </a:xfrm>
              <a:prstGeom prst="rect">
                <a:avLst/>
              </a:prstGeom>
              <a:noFill/>
            </p:spPr>
            <p:txBody>
              <a:bodyPr wrap="square" rtlCol="0">
                <a:spAutoFit/>
              </a:bodyPr>
              <a:lstStyle/>
              <a:p>
                <a:r>
                  <a:rPr lang="en-US" sz="5400" b="1" dirty="0" smtClean="0">
                    <a:solidFill>
                      <a:schemeClr val="bg1"/>
                    </a:solidFill>
                    <a:latin typeface="Century Gothic" panose="020B0502020202020204" pitchFamily="34" charset="0"/>
                  </a:rPr>
                  <a:t>Our Presentation</a:t>
                </a:r>
              </a:p>
              <a:p>
                <a:r>
                  <a:rPr lang="en-US" sz="5400" b="1" dirty="0" smtClean="0">
                    <a:solidFill>
                      <a:schemeClr val="bg1"/>
                    </a:solidFill>
                    <a:latin typeface="Century Gothic" panose="020B0502020202020204" pitchFamily="34" charset="0"/>
                  </a:rPr>
                  <a:t>Outline</a:t>
                </a:r>
                <a:endParaRPr lang="en-US" sz="5400" b="1" dirty="0">
                  <a:solidFill>
                    <a:schemeClr val="bg1"/>
                  </a:solidFill>
                  <a:latin typeface="Century Gothic" panose="020B0502020202020204" pitchFamily="34" charset="0"/>
                </a:endParaRPr>
              </a:p>
            </p:txBody>
          </p:sp>
          <p:sp>
            <p:nvSpPr>
              <p:cNvPr id="4" name="TextBox 3"/>
              <p:cNvSpPr txBox="1"/>
              <p:nvPr/>
            </p:nvSpPr>
            <p:spPr>
              <a:xfrm>
                <a:off x="5002308" y="2238420"/>
                <a:ext cx="3173505" cy="400110"/>
              </a:xfrm>
              <a:prstGeom prst="rect">
                <a:avLst/>
              </a:prstGeom>
              <a:noFill/>
            </p:spPr>
            <p:txBody>
              <a:bodyPr wrap="square" rtlCol="0">
                <a:spAutoFit/>
              </a:bodyPr>
              <a:lstStyle/>
              <a:p>
                <a:r>
                  <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rPr>
                  <a:t>About Oracle Database</a:t>
                </a:r>
              </a:p>
            </p:txBody>
          </p:sp>
          <p:sp>
            <p:nvSpPr>
              <p:cNvPr id="7" name="TextBox 6"/>
              <p:cNvSpPr txBox="1"/>
              <p:nvPr/>
            </p:nvSpPr>
            <p:spPr>
              <a:xfrm>
                <a:off x="5002308" y="2638530"/>
                <a:ext cx="3173505" cy="400110"/>
              </a:xfrm>
              <a:prstGeom prst="rect">
                <a:avLst/>
              </a:prstGeom>
              <a:noFill/>
            </p:spPr>
            <p:txBody>
              <a:bodyPr wrap="square" rtlCol="0">
                <a:spAutoFit/>
              </a:bodyPr>
              <a:lstStyle/>
              <a:p>
                <a:r>
                  <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rPr>
                  <a:t>Search Engine</a:t>
                </a:r>
              </a:p>
            </p:txBody>
          </p:sp>
          <p:sp>
            <p:nvSpPr>
              <p:cNvPr id="8" name="TextBox 7"/>
              <p:cNvSpPr txBox="1"/>
              <p:nvPr/>
            </p:nvSpPr>
            <p:spPr>
              <a:xfrm>
                <a:off x="5002308" y="3038640"/>
                <a:ext cx="3173505" cy="400110"/>
              </a:xfrm>
              <a:prstGeom prst="rect">
                <a:avLst/>
              </a:prstGeom>
              <a:noFill/>
            </p:spPr>
            <p:txBody>
              <a:bodyPr wrap="square" rtlCol="0">
                <a:spAutoFit/>
              </a:bodyPr>
              <a:lstStyle/>
              <a:p>
                <a:r>
                  <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rPr>
                  <a:t>Oracle Text</a:t>
                </a:r>
              </a:p>
            </p:txBody>
          </p:sp>
          <p:sp>
            <p:nvSpPr>
              <p:cNvPr id="9" name="TextBox 8"/>
              <p:cNvSpPr txBox="1"/>
              <p:nvPr/>
            </p:nvSpPr>
            <p:spPr>
              <a:xfrm>
                <a:off x="5002307" y="4146636"/>
                <a:ext cx="4324574" cy="400110"/>
              </a:xfrm>
              <a:prstGeom prst="rect">
                <a:avLst/>
              </a:prstGeom>
              <a:noFill/>
            </p:spPr>
            <p:txBody>
              <a:bodyPr wrap="square" rtlCol="0">
                <a:spAutoFit/>
              </a:bodyPr>
              <a:lstStyle/>
              <a:p>
                <a:r>
                  <a:rPr lang="en-US" sz="2000" dirty="0">
                    <a:solidFill>
                      <a:schemeClr val="tx1">
                        <a:lumMod val="75000"/>
                        <a:lumOff val="25000"/>
                      </a:schemeClr>
                    </a:solidFill>
                    <a:latin typeface="Yu Gothic UI Semilight" panose="020B0400000000000000" pitchFamily="34" charset="-128"/>
                    <a:ea typeface="Yu Gothic UI Semilight" panose="020B0400000000000000" pitchFamily="34" charset="-128"/>
                  </a:rPr>
                  <a:t>Oracle Secure Enterprise Search</a:t>
                </a:r>
                <a:endPar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endParaRPr>
              </a:p>
            </p:txBody>
          </p:sp>
          <p:sp>
            <p:nvSpPr>
              <p:cNvPr id="11" name="TextBox 10"/>
              <p:cNvSpPr txBox="1"/>
              <p:nvPr/>
            </p:nvSpPr>
            <p:spPr>
              <a:xfrm>
                <a:off x="5002307" y="3438750"/>
                <a:ext cx="4324574" cy="707886"/>
              </a:xfrm>
              <a:prstGeom prst="rect">
                <a:avLst/>
              </a:prstGeom>
              <a:noFill/>
            </p:spPr>
            <p:txBody>
              <a:bodyPr wrap="square" rtlCol="0">
                <a:spAutoFit/>
              </a:bodyPr>
              <a:lstStyle/>
              <a:p>
                <a:r>
                  <a:rPr lang="en-US" sz="2000" dirty="0">
                    <a:solidFill>
                      <a:schemeClr val="tx1">
                        <a:lumMod val="75000"/>
                        <a:lumOff val="25000"/>
                      </a:schemeClr>
                    </a:solidFill>
                    <a:latin typeface="Yu Gothic UI Semilight" panose="020B0400000000000000" pitchFamily="34" charset="-128"/>
                    <a:ea typeface="Yu Gothic UI Semilight" panose="020B0400000000000000" pitchFamily="34" charset="-128"/>
                  </a:rPr>
                  <a:t>Making Queries To Search Engines From SQL In Oracle Database</a:t>
                </a:r>
                <a:endPar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endParaRPr>
              </a:p>
            </p:txBody>
          </p:sp>
          <p:sp>
            <p:nvSpPr>
              <p:cNvPr id="16" name="TextBox 15"/>
              <p:cNvSpPr txBox="1"/>
              <p:nvPr/>
            </p:nvSpPr>
            <p:spPr>
              <a:xfrm>
                <a:off x="5002307" y="4546746"/>
                <a:ext cx="4324574" cy="400110"/>
              </a:xfrm>
              <a:prstGeom prst="rect">
                <a:avLst/>
              </a:prstGeom>
              <a:noFill/>
            </p:spPr>
            <p:txBody>
              <a:bodyPr wrap="square" rtlCol="0">
                <a:spAutoFit/>
              </a:bodyPr>
              <a:lstStyle/>
              <a:p>
                <a:r>
                  <a:rPr lang="en-US" sz="2000" dirty="0" smtClean="0">
                    <a:solidFill>
                      <a:schemeClr val="tx1">
                        <a:lumMod val="75000"/>
                        <a:lumOff val="25000"/>
                      </a:schemeClr>
                    </a:solidFill>
                    <a:latin typeface="Yu Gothic UI Semilight" panose="020B0400000000000000" pitchFamily="34" charset="-128"/>
                    <a:ea typeface="Yu Gothic UI Semilight" panose="020B0400000000000000" pitchFamily="34" charset="-128"/>
                  </a:rPr>
                  <a:t>The Minion Search Engine</a:t>
                </a:r>
              </a:p>
            </p:txBody>
          </p:sp>
        </p:grpSp>
      </p:grpSp>
      <p:grpSp>
        <p:nvGrpSpPr>
          <p:cNvPr id="23" name="Group 22"/>
          <p:cNvGrpSpPr/>
          <p:nvPr/>
        </p:nvGrpSpPr>
        <p:grpSpPr>
          <a:xfrm>
            <a:off x="8328212" y="2134299"/>
            <a:ext cx="4143056" cy="5667522"/>
            <a:chOff x="70990" y="1252237"/>
            <a:chExt cx="4143056" cy="5667522"/>
          </a:xfrm>
        </p:grpSpPr>
        <p:sp>
          <p:nvSpPr>
            <p:cNvPr id="24" name="Oval 23"/>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64240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5657" y="6453"/>
            <a:ext cx="2579471"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731750" y="1856587"/>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19238" y="369971"/>
            <a:ext cx="6783033" cy="830997"/>
          </a:xfrm>
          <a:prstGeom prst="rect">
            <a:avLst/>
          </a:prstGeom>
          <a:noFill/>
        </p:spPr>
        <p:txBody>
          <a:bodyPr wrap="square" rtlCol="0">
            <a:spAutoFit/>
          </a:bodyPr>
          <a:lstStyle/>
          <a:p>
            <a:r>
              <a:rPr lang="en-US" sz="2400" b="1" dirty="0">
                <a:solidFill>
                  <a:srgbClr val="3B3838"/>
                </a:solidFill>
                <a:latin typeface="Century Gothic" panose="020B0502020202020204" pitchFamily="34" charset="0"/>
              </a:rPr>
              <a:t>Doing Google Searches From Within an Oracle Database</a:t>
            </a:r>
          </a:p>
        </p:txBody>
      </p:sp>
      <p:sp>
        <p:nvSpPr>
          <p:cNvPr id="22" name="TextBox 21"/>
          <p:cNvSpPr txBox="1"/>
          <p:nvPr/>
        </p:nvSpPr>
        <p:spPr>
          <a:xfrm>
            <a:off x="519238" y="1200471"/>
            <a:ext cx="8843516" cy="923330"/>
          </a:xfrm>
          <a:prstGeom prst="rect">
            <a:avLst/>
          </a:prstGeom>
          <a:noFill/>
        </p:spPr>
        <p:txBody>
          <a:bodyPr wrap="square" rtlCol="0">
            <a:spAutoFit/>
          </a:bodyPr>
          <a:lstStyle/>
          <a:p>
            <a:r>
              <a:rPr lang="en-US" dirty="0">
                <a:solidFill>
                  <a:schemeClr val="bg2">
                    <a:lumMod val="25000"/>
                  </a:schemeClr>
                </a:solidFill>
                <a:latin typeface="+mj-lt"/>
              </a:rPr>
              <a:t>Before you can write such a mediator script however, you have to know the structure of the JSON object that represents a result set returned by a Google Web Search API query. </a:t>
            </a:r>
            <a:endParaRPr lang="en-US" dirty="0" smtClean="0">
              <a:solidFill>
                <a:schemeClr val="bg2">
                  <a:lumMod val="25000"/>
                </a:schemeClr>
              </a:solidFill>
              <a:latin typeface="+mj-lt"/>
            </a:endParaRPr>
          </a:p>
          <a:p>
            <a:r>
              <a:rPr lang="en-US" dirty="0">
                <a:solidFill>
                  <a:schemeClr val="bg2">
                    <a:lumMod val="25000"/>
                  </a:schemeClr>
                </a:solidFill>
                <a:latin typeface="+mj-lt"/>
              </a:rPr>
              <a:t>Another simple way to look at the structure of a JSON result set returned is through a browser. </a:t>
            </a:r>
          </a:p>
        </p:txBody>
      </p:sp>
      <p:sp>
        <p:nvSpPr>
          <p:cNvPr id="27" name="TextBox 26"/>
          <p:cNvSpPr txBox="1"/>
          <p:nvPr/>
        </p:nvSpPr>
        <p:spPr>
          <a:xfrm>
            <a:off x="519238" y="2090151"/>
            <a:ext cx="8843516" cy="646331"/>
          </a:xfrm>
          <a:prstGeom prst="rect">
            <a:avLst/>
          </a:prstGeom>
          <a:noFill/>
        </p:spPr>
        <p:txBody>
          <a:bodyPr wrap="square" rtlCol="0">
            <a:spAutoFit/>
          </a:bodyPr>
          <a:lstStyle/>
          <a:p>
            <a:r>
              <a:rPr lang="en-US" dirty="0">
                <a:solidFill>
                  <a:schemeClr val="bg2">
                    <a:lumMod val="25000"/>
                  </a:schemeClr>
                </a:solidFill>
                <a:latin typeface="+mj-lt"/>
              </a:rPr>
              <a:t>Alternatively, you can obtain this same JSON document through the database by issuing the following query</a:t>
            </a:r>
            <a:r>
              <a:rPr lang="en-US" dirty="0" smtClean="0">
                <a:solidFill>
                  <a:schemeClr val="bg2">
                    <a:lumMod val="25000"/>
                  </a:schemeClr>
                </a:solidFill>
                <a:latin typeface="+mj-lt"/>
              </a:rPr>
              <a:t>:</a:t>
            </a:r>
            <a:endParaRPr lang="en-US" dirty="0">
              <a:solidFill>
                <a:schemeClr val="bg2">
                  <a:lumMod val="25000"/>
                </a:schemeClr>
              </a:solidFill>
              <a:latin typeface="+mj-lt"/>
            </a:endParaRP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212" y="2881089"/>
            <a:ext cx="8333415" cy="783612"/>
          </a:xfrm>
          <a:prstGeom prst="rect">
            <a:avLst/>
          </a:prstGeom>
        </p:spPr>
      </p:pic>
      <p:sp>
        <p:nvSpPr>
          <p:cNvPr id="29" name="TextBox 28"/>
          <p:cNvSpPr txBox="1"/>
          <p:nvPr/>
        </p:nvSpPr>
        <p:spPr>
          <a:xfrm>
            <a:off x="519238" y="3749317"/>
            <a:ext cx="8843516" cy="1200329"/>
          </a:xfrm>
          <a:prstGeom prst="rect">
            <a:avLst/>
          </a:prstGeom>
          <a:noFill/>
        </p:spPr>
        <p:txBody>
          <a:bodyPr wrap="square" rtlCol="0">
            <a:spAutoFit/>
          </a:bodyPr>
          <a:lstStyle/>
          <a:p>
            <a:r>
              <a:rPr lang="en-US" dirty="0">
                <a:solidFill>
                  <a:schemeClr val="bg2">
                    <a:lumMod val="25000"/>
                  </a:schemeClr>
                </a:solidFill>
                <a:latin typeface="+mj-lt"/>
              </a:rPr>
              <a:t>Looking through the JSON retrieved, you may notice that it includes a number of key/value pairs describing each search result returned. Suppose you are interested only in the title and URL for each result. In that case, according to the document structure, you might want to extract the values of the </a:t>
            </a:r>
            <a:r>
              <a:rPr lang="en-US" i="1" dirty="0" err="1">
                <a:solidFill>
                  <a:schemeClr val="bg2">
                    <a:lumMod val="25000"/>
                  </a:schemeClr>
                </a:solidFill>
                <a:latin typeface="+mj-lt"/>
              </a:rPr>
              <a:t>titleNoFormatting</a:t>
            </a:r>
            <a:r>
              <a:rPr lang="en-US" dirty="0">
                <a:solidFill>
                  <a:schemeClr val="bg2">
                    <a:lumMod val="25000"/>
                  </a:schemeClr>
                </a:solidFill>
                <a:latin typeface="+mj-lt"/>
              </a:rPr>
              <a:t> and </a:t>
            </a:r>
            <a:r>
              <a:rPr lang="en-US" i="1" dirty="0" err="1">
                <a:solidFill>
                  <a:schemeClr val="bg2">
                    <a:lumMod val="25000"/>
                  </a:schemeClr>
                </a:solidFill>
                <a:latin typeface="+mj-lt"/>
              </a:rPr>
              <a:t>url</a:t>
            </a:r>
            <a:r>
              <a:rPr lang="en-US" dirty="0">
                <a:solidFill>
                  <a:schemeClr val="bg2">
                    <a:lumMod val="25000"/>
                  </a:schemeClr>
                </a:solidFill>
                <a:latin typeface="+mj-lt"/>
              </a:rPr>
              <a:t> keys.</a:t>
            </a:r>
          </a:p>
        </p:txBody>
      </p:sp>
    </p:spTree>
    <p:extLst>
      <p:ext uri="{BB962C8B-B14F-4D97-AF65-F5344CB8AC3E}">
        <p14:creationId xmlns:p14="http://schemas.microsoft.com/office/powerpoint/2010/main" val="2926379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5657" y="6453"/>
            <a:ext cx="2579471"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731750" y="1856587"/>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19238" y="369971"/>
            <a:ext cx="6783033" cy="830997"/>
          </a:xfrm>
          <a:prstGeom prst="rect">
            <a:avLst/>
          </a:prstGeom>
          <a:noFill/>
        </p:spPr>
        <p:txBody>
          <a:bodyPr wrap="square" rtlCol="0">
            <a:spAutoFit/>
          </a:bodyPr>
          <a:lstStyle/>
          <a:p>
            <a:r>
              <a:rPr lang="en-US" sz="2400" b="1" dirty="0">
                <a:solidFill>
                  <a:srgbClr val="3B3838"/>
                </a:solidFill>
                <a:latin typeface="Century Gothic" panose="020B0502020202020204" pitchFamily="34" charset="0"/>
              </a:rPr>
              <a:t>Doing Google Searches From Within an Oracle Database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026" t="8198" r="37895" b="11327"/>
          <a:stretch/>
        </p:blipFill>
        <p:spPr>
          <a:xfrm>
            <a:off x="561325" y="1566020"/>
            <a:ext cx="6167033" cy="5159652"/>
          </a:xfrm>
          <a:prstGeom prst="rect">
            <a:avLst/>
          </a:prstGeom>
        </p:spPr>
      </p:pic>
      <p:sp>
        <p:nvSpPr>
          <p:cNvPr id="20" name="TextBox 19"/>
          <p:cNvSpPr txBox="1"/>
          <p:nvPr/>
        </p:nvSpPr>
        <p:spPr>
          <a:xfrm>
            <a:off x="519449" y="1196688"/>
            <a:ext cx="8843516" cy="369332"/>
          </a:xfrm>
          <a:prstGeom prst="rect">
            <a:avLst/>
          </a:prstGeom>
          <a:noFill/>
        </p:spPr>
        <p:txBody>
          <a:bodyPr wrap="square" rtlCol="0">
            <a:spAutoFit/>
          </a:bodyPr>
          <a:lstStyle/>
          <a:p>
            <a:r>
              <a:rPr lang="en-US" dirty="0">
                <a:solidFill>
                  <a:schemeClr val="bg2">
                    <a:lumMod val="25000"/>
                  </a:schemeClr>
                </a:solidFill>
                <a:latin typeface="+mj-lt"/>
              </a:rPr>
              <a:t>In Python, the code for the mediator script might look like this:</a:t>
            </a:r>
          </a:p>
        </p:txBody>
      </p:sp>
    </p:spTree>
    <p:extLst>
      <p:ext uri="{BB962C8B-B14F-4D97-AF65-F5344CB8AC3E}">
        <p14:creationId xmlns:p14="http://schemas.microsoft.com/office/powerpoint/2010/main" val="34142763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5657" y="6453"/>
            <a:ext cx="2579471"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731750" y="1856587"/>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19238" y="369971"/>
            <a:ext cx="6783033" cy="830997"/>
          </a:xfrm>
          <a:prstGeom prst="rect">
            <a:avLst/>
          </a:prstGeom>
          <a:noFill/>
        </p:spPr>
        <p:txBody>
          <a:bodyPr wrap="square" rtlCol="0">
            <a:spAutoFit/>
          </a:bodyPr>
          <a:lstStyle/>
          <a:p>
            <a:r>
              <a:rPr lang="en-US" sz="2400" b="1" dirty="0">
                <a:solidFill>
                  <a:srgbClr val="3B3838"/>
                </a:solidFill>
                <a:latin typeface="Century Gothic" panose="020B0502020202020204" pitchFamily="34" charset="0"/>
              </a:rPr>
              <a:t>Doing Google Searches From Within an Oracle Database</a:t>
            </a:r>
          </a:p>
        </p:txBody>
      </p:sp>
      <p:sp>
        <p:nvSpPr>
          <p:cNvPr id="20" name="TextBox 19"/>
          <p:cNvSpPr txBox="1"/>
          <p:nvPr/>
        </p:nvSpPr>
        <p:spPr>
          <a:xfrm>
            <a:off x="519449" y="1196688"/>
            <a:ext cx="8843516" cy="646331"/>
          </a:xfrm>
          <a:prstGeom prst="rect">
            <a:avLst/>
          </a:prstGeom>
          <a:noFill/>
        </p:spPr>
        <p:txBody>
          <a:bodyPr wrap="square" rtlCol="0">
            <a:spAutoFit/>
          </a:bodyPr>
          <a:lstStyle/>
          <a:p>
            <a:r>
              <a:rPr lang="en-US" dirty="0">
                <a:solidFill>
                  <a:schemeClr val="bg2">
                    <a:lumMod val="25000"/>
                  </a:schemeClr>
                </a:solidFill>
                <a:latin typeface="+mj-lt"/>
              </a:rPr>
              <a:t>Now you might want to test it out from within an Oracle database. So, you might issue the following SQL query in SQL*Plus:</a:t>
            </a:r>
          </a:p>
        </p:txBody>
      </p:sp>
      <p:sp>
        <p:nvSpPr>
          <p:cNvPr id="5" name="TextBox 4"/>
          <p:cNvSpPr txBox="1"/>
          <p:nvPr/>
        </p:nvSpPr>
        <p:spPr>
          <a:xfrm>
            <a:off x="1159283" y="1822097"/>
            <a:ext cx="7224460" cy="3416320"/>
          </a:xfrm>
          <a:prstGeom prst="rect">
            <a:avLst/>
          </a:prstGeom>
          <a:noFill/>
        </p:spPr>
        <p:txBody>
          <a:bodyPr wrap="square" rtlCol="0">
            <a:spAutoFit/>
          </a:bodyPr>
          <a:lstStyle/>
          <a:p>
            <a:r>
              <a:rPr lang="en-US" i="1" dirty="0">
                <a:solidFill>
                  <a:srgbClr val="3B3838"/>
                </a:solidFill>
              </a:rPr>
              <a:t>VARIABLE </a:t>
            </a:r>
            <a:r>
              <a:rPr lang="en-US" i="1" dirty="0" err="1">
                <a:solidFill>
                  <a:srgbClr val="3B3838"/>
                </a:solidFill>
              </a:rPr>
              <a:t>search_url</a:t>
            </a:r>
            <a:r>
              <a:rPr lang="en-US" i="1" dirty="0">
                <a:solidFill>
                  <a:srgbClr val="3B3838"/>
                </a:solidFill>
              </a:rPr>
              <a:t> VARCHAR2(200);</a:t>
            </a:r>
          </a:p>
          <a:p>
            <a:r>
              <a:rPr lang="en-US" i="1" dirty="0">
                <a:solidFill>
                  <a:srgbClr val="3B3838"/>
                </a:solidFill>
              </a:rPr>
              <a:t>BEGIN</a:t>
            </a:r>
          </a:p>
          <a:p>
            <a:r>
              <a:rPr lang="en-US" i="1" dirty="0">
                <a:solidFill>
                  <a:srgbClr val="3B3838"/>
                </a:solidFill>
              </a:rPr>
              <a:t>:</a:t>
            </a:r>
            <a:r>
              <a:rPr lang="en-US" i="1" dirty="0" err="1">
                <a:solidFill>
                  <a:srgbClr val="3B3838"/>
                </a:solidFill>
              </a:rPr>
              <a:t>search_url</a:t>
            </a:r>
            <a:r>
              <a:rPr lang="en-US" i="1" dirty="0">
                <a:solidFill>
                  <a:srgbClr val="3B3838"/>
                </a:solidFill>
              </a:rPr>
              <a:t> := 'http://localhost/gwsearch.py?q=Oracle%20XQuery';</a:t>
            </a:r>
          </a:p>
          <a:p>
            <a:r>
              <a:rPr lang="en-US" i="1" dirty="0">
                <a:solidFill>
                  <a:srgbClr val="3B3838"/>
                </a:solidFill>
              </a:rPr>
              <a:t>END</a:t>
            </a:r>
            <a:r>
              <a:rPr lang="en-US" i="1" dirty="0" smtClean="0">
                <a:solidFill>
                  <a:srgbClr val="3B3838"/>
                </a:solidFill>
              </a:rPr>
              <a:t>;</a:t>
            </a:r>
            <a:r>
              <a:rPr lang="en-US" i="1" dirty="0">
                <a:solidFill>
                  <a:srgbClr val="3B3838"/>
                </a:solidFill>
              </a:rPr>
              <a:t/>
            </a:r>
            <a:br>
              <a:rPr lang="en-US" i="1" dirty="0">
                <a:solidFill>
                  <a:srgbClr val="3B3838"/>
                </a:solidFill>
              </a:rPr>
            </a:br>
            <a:r>
              <a:rPr lang="en-US" i="1" dirty="0">
                <a:solidFill>
                  <a:srgbClr val="3B3838"/>
                </a:solidFill>
              </a:rPr>
              <a:t>SELECT * FROM </a:t>
            </a:r>
          </a:p>
          <a:p>
            <a:r>
              <a:rPr lang="en-US" i="1" dirty="0" err="1">
                <a:solidFill>
                  <a:srgbClr val="3B3838"/>
                </a:solidFill>
              </a:rPr>
              <a:t>XMLTable</a:t>
            </a:r>
            <a:r>
              <a:rPr lang="en-US" i="1" dirty="0">
                <a:solidFill>
                  <a:srgbClr val="3B3838"/>
                </a:solidFill>
              </a:rPr>
              <a:t>(</a:t>
            </a:r>
          </a:p>
          <a:p>
            <a:r>
              <a:rPr lang="en-US" i="1" dirty="0">
                <a:solidFill>
                  <a:srgbClr val="3B3838"/>
                </a:solidFill>
              </a:rPr>
              <a:t>'for $j in $</a:t>
            </a:r>
            <a:r>
              <a:rPr lang="en-US" i="1" dirty="0" err="1">
                <a:solidFill>
                  <a:srgbClr val="3B3838"/>
                </a:solidFill>
              </a:rPr>
              <a:t>rslts</a:t>
            </a:r>
            <a:r>
              <a:rPr lang="en-US" i="1" dirty="0">
                <a:solidFill>
                  <a:srgbClr val="3B3838"/>
                </a:solidFill>
              </a:rPr>
              <a:t>/results/line</a:t>
            </a:r>
          </a:p>
          <a:p>
            <a:r>
              <a:rPr lang="en-US" i="1" dirty="0">
                <a:solidFill>
                  <a:srgbClr val="3B3838"/>
                </a:solidFill>
              </a:rPr>
              <a:t>return $j'</a:t>
            </a:r>
          </a:p>
          <a:p>
            <a:r>
              <a:rPr lang="en-US" i="1" dirty="0">
                <a:solidFill>
                  <a:srgbClr val="3B3838"/>
                </a:solidFill>
              </a:rPr>
              <a:t>PASSING </a:t>
            </a:r>
            <a:r>
              <a:rPr lang="en-US" i="1" dirty="0" err="1">
                <a:solidFill>
                  <a:srgbClr val="3B3838"/>
                </a:solidFill>
              </a:rPr>
              <a:t>xmlparse</a:t>
            </a:r>
            <a:r>
              <a:rPr lang="en-US" i="1" dirty="0">
                <a:solidFill>
                  <a:srgbClr val="3B3838"/>
                </a:solidFill>
              </a:rPr>
              <a:t> (document </a:t>
            </a:r>
            <a:r>
              <a:rPr lang="en-US" i="1" dirty="0" err="1">
                <a:solidFill>
                  <a:srgbClr val="3B3838"/>
                </a:solidFill>
              </a:rPr>
              <a:t>httpuritype</a:t>
            </a:r>
            <a:endParaRPr lang="en-US" i="1" dirty="0">
              <a:solidFill>
                <a:srgbClr val="3B3838"/>
              </a:solidFill>
            </a:endParaRPr>
          </a:p>
          <a:p>
            <a:r>
              <a:rPr lang="en-US" i="1" dirty="0">
                <a:solidFill>
                  <a:srgbClr val="3B3838"/>
                </a:solidFill>
              </a:rPr>
              <a:t>(:</a:t>
            </a:r>
            <a:r>
              <a:rPr lang="en-US" i="1" dirty="0" err="1">
                <a:solidFill>
                  <a:srgbClr val="3B3838"/>
                </a:solidFill>
              </a:rPr>
              <a:t>search_url</a:t>
            </a:r>
            <a:r>
              <a:rPr lang="en-US" i="1" dirty="0">
                <a:solidFill>
                  <a:srgbClr val="3B3838"/>
                </a:solidFill>
              </a:rPr>
              <a:t>).</a:t>
            </a:r>
            <a:r>
              <a:rPr lang="en-US" i="1" dirty="0" err="1">
                <a:solidFill>
                  <a:srgbClr val="3B3838"/>
                </a:solidFill>
              </a:rPr>
              <a:t>getCLOB</a:t>
            </a:r>
            <a:r>
              <a:rPr lang="en-US" i="1" dirty="0">
                <a:solidFill>
                  <a:srgbClr val="3B3838"/>
                </a:solidFill>
              </a:rPr>
              <a:t>()) as "</a:t>
            </a:r>
            <a:r>
              <a:rPr lang="en-US" i="1" dirty="0" err="1">
                <a:solidFill>
                  <a:srgbClr val="3B3838"/>
                </a:solidFill>
              </a:rPr>
              <a:t>rslts</a:t>
            </a:r>
            <a:r>
              <a:rPr lang="en-US" i="1" dirty="0">
                <a:solidFill>
                  <a:srgbClr val="3B3838"/>
                </a:solidFill>
              </a:rPr>
              <a:t>"</a:t>
            </a:r>
          </a:p>
          <a:p>
            <a:r>
              <a:rPr lang="en-US" i="1" dirty="0">
                <a:solidFill>
                  <a:srgbClr val="3B3838"/>
                </a:solidFill>
              </a:rPr>
              <a:t>COLUMNS title VARCHAR2(100) PATH 'title',</a:t>
            </a:r>
          </a:p>
          <a:p>
            <a:r>
              <a:rPr lang="en-US" i="1" dirty="0" err="1">
                <a:solidFill>
                  <a:srgbClr val="3B3838"/>
                </a:solidFill>
              </a:rPr>
              <a:t>url</a:t>
            </a:r>
            <a:r>
              <a:rPr lang="en-US" i="1" dirty="0">
                <a:solidFill>
                  <a:srgbClr val="3B3838"/>
                </a:solidFill>
              </a:rPr>
              <a:t> VARCHAR2(100) PATH '</a:t>
            </a:r>
            <a:r>
              <a:rPr lang="en-US" i="1" dirty="0" err="1">
                <a:solidFill>
                  <a:srgbClr val="3B3838"/>
                </a:solidFill>
              </a:rPr>
              <a:t>url</a:t>
            </a:r>
            <a:r>
              <a:rPr lang="en-US" i="1" dirty="0" smtClean="0">
                <a:solidFill>
                  <a:srgbClr val="3B3838"/>
                </a:solidFill>
              </a:rPr>
              <a:t>');</a:t>
            </a:r>
            <a:endParaRPr lang="en-US" i="1" dirty="0">
              <a:solidFill>
                <a:srgbClr val="3B3838"/>
              </a:solidFill>
            </a:endParaRPr>
          </a:p>
        </p:txBody>
      </p:sp>
    </p:spTree>
    <p:extLst>
      <p:ext uri="{BB962C8B-B14F-4D97-AF65-F5344CB8AC3E}">
        <p14:creationId xmlns:p14="http://schemas.microsoft.com/office/powerpoint/2010/main" val="2594935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95657" y="6453"/>
            <a:ext cx="2579471"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6731750" y="1856587"/>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519238" y="369971"/>
            <a:ext cx="6783033" cy="830997"/>
          </a:xfrm>
          <a:prstGeom prst="rect">
            <a:avLst/>
          </a:prstGeom>
          <a:noFill/>
        </p:spPr>
        <p:txBody>
          <a:bodyPr wrap="square" rtlCol="0">
            <a:spAutoFit/>
          </a:bodyPr>
          <a:lstStyle/>
          <a:p>
            <a:r>
              <a:rPr lang="en-US" sz="2400" b="1" dirty="0">
                <a:solidFill>
                  <a:srgbClr val="3B3838"/>
                </a:solidFill>
                <a:latin typeface="Century Gothic" panose="020B0502020202020204" pitchFamily="34" charset="0"/>
              </a:rPr>
              <a:t>Doing Google Searches From Within an Oracle Database</a:t>
            </a:r>
          </a:p>
        </p:txBody>
      </p:sp>
      <p:sp>
        <p:nvSpPr>
          <p:cNvPr id="20" name="TextBox 19"/>
          <p:cNvSpPr txBox="1"/>
          <p:nvPr/>
        </p:nvSpPr>
        <p:spPr>
          <a:xfrm>
            <a:off x="519449" y="1196688"/>
            <a:ext cx="8843516" cy="646331"/>
          </a:xfrm>
          <a:prstGeom prst="rect">
            <a:avLst/>
          </a:prstGeom>
          <a:noFill/>
        </p:spPr>
        <p:txBody>
          <a:bodyPr wrap="square" rtlCol="0">
            <a:spAutoFit/>
          </a:bodyPr>
          <a:lstStyle/>
          <a:p>
            <a:r>
              <a:rPr lang="en-US" dirty="0">
                <a:solidFill>
                  <a:schemeClr val="bg2">
                    <a:lumMod val="25000"/>
                  </a:schemeClr>
                </a:solidFill>
                <a:latin typeface="+mj-lt"/>
              </a:rPr>
              <a:t>The output should look like this (the actual data may vary, of course, since Google periodically updates the search positions of web pages):</a:t>
            </a:r>
          </a:p>
        </p:txBody>
      </p:sp>
      <p:sp>
        <p:nvSpPr>
          <p:cNvPr id="5" name="TextBox 4"/>
          <p:cNvSpPr txBox="1"/>
          <p:nvPr/>
        </p:nvSpPr>
        <p:spPr>
          <a:xfrm>
            <a:off x="892084" y="1839531"/>
            <a:ext cx="7624314" cy="4247317"/>
          </a:xfrm>
          <a:prstGeom prst="rect">
            <a:avLst/>
          </a:prstGeom>
          <a:noFill/>
        </p:spPr>
        <p:txBody>
          <a:bodyPr wrap="square" rtlCol="0">
            <a:spAutoFit/>
          </a:bodyPr>
          <a:lstStyle/>
          <a:p>
            <a:r>
              <a:rPr lang="en-US" i="1" dirty="0">
                <a:solidFill>
                  <a:srgbClr val="3B3838"/>
                </a:solidFill>
              </a:rPr>
              <a:t>TITLE</a:t>
            </a:r>
          </a:p>
          <a:p>
            <a:r>
              <a:rPr lang="en-US" i="1" dirty="0">
                <a:solidFill>
                  <a:srgbClr val="3B3838"/>
                </a:solidFill>
              </a:rPr>
              <a:t>-----------------------------------------------------------------------</a:t>
            </a:r>
          </a:p>
          <a:p>
            <a:r>
              <a:rPr lang="en-US" i="1" dirty="0">
                <a:solidFill>
                  <a:srgbClr val="3B3838"/>
                </a:solidFill>
              </a:rPr>
              <a:t>URL</a:t>
            </a:r>
          </a:p>
          <a:p>
            <a:r>
              <a:rPr lang="en-US" i="1" dirty="0">
                <a:solidFill>
                  <a:srgbClr val="3B3838"/>
                </a:solidFill>
              </a:rPr>
              <a:t>-----------------------------------------------------------------------</a:t>
            </a:r>
          </a:p>
          <a:p>
            <a:r>
              <a:rPr lang="en-US" i="1" dirty="0">
                <a:solidFill>
                  <a:srgbClr val="3B3838"/>
                </a:solidFill>
              </a:rPr>
              <a:t>Using XQuery with Oracle XML DB - Oracle Documentation</a:t>
            </a:r>
          </a:p>
          <a:p>
            <a:r>
              <a:rPr lang="en-US" i="1" dirty="0">
                <a:solidFill>
                  <a:srgbClr val="3B3838"/>
                </a:solidFill>
              </a:rPr>
              <a:t>http://docs.oracle.com/cd/B19306_01/appdev.102/b14259/xdb_xquery.htm</a:t>
            </a:r>
          </a:p>
          <a:p>
            <a:endParaRPr lang="en-US" i="1" dirty="0">
              <a:solidFill>
                <a:srgbClr val="3B3838"/>
              </a:solidFill>
            </a:endParaRPr>
          </a:p>
          <a:p>
            <a:r>
              <a:rPr lang="en-US" i="1" dirty="0">
                <a:solidFill>
                  <a:srgbClr val="3B3838"/>
                </a:solidFill>
              </a:rPr>
              <a:t>XMLQUERY - Oracle Documentation</a:t>
            </a:r>
          </a:p>
          <a:p>
            <a:r>
              <a:rPr lang="en-US" i="1" dirty="0">
                <a:solidFill>
                  <a:srgbClr val="3B3838"/>
                </a:solidFill>
              </a:rPr>
              <a:t>http://docs.oracle.com/cd/B19306_01/server.102/b14200/functions224.htm</a:t>
            </a:r>
          </a:p>
          <a:p>
            <a:endParaRPr lang="en-US" i="1" dirty="0">
              <a:solidFill>
                <a:srgbClr val="3B3838"/>
              </a:solidFill>
            </a:endParaRPr>
          </a:p>
          <a:p>
            <a:r>
              <a:rPr lang="en-US" i="1" dirty="0">
                <a:solidFill>
                  <a:srgbClr val="3B3838"/>
                </a:solidFill>
              </a:rPr>
              <a:t>XQuery and Oracle XML DB - Oracle Documentation</a:t>
            </a:r>
          </a:p>
          <a:p>
            <a:r>
              <a:rPr lang="en-US" i="1" dirty="0">
                <a:solidFill>
                  <a:srgbClr val="3B3838"/>
                </a:solidFill>
              </a:rPr>
              <a:t>https://docs.oracle.com/database/121/ADXDB/xdb_xquery.htm</a:t>
            </a:r>
          </a:p>
          <a:p>
            <a:endParaRPr lang="en-US" i="1" dirty="0">
              <a:solidFill>
                <a:srgbClr val="3B3838"/>
              </a:solidFill>
            </a:endParaRPr>
          </a:p>
          <a:p>
            <a:r>
              <a:rPr lang="en-US" i="1" dirty="0">
                <a:solidFill>
                  <a:srgbClr val="3B3838"/>
                </a:solidFill>
              </a:rPr>
              <a:t>Oracle </a:t>
            </a:r>
            <a:r>
              <a:rPr lang="en-US" i="1" dirty="0" err="1">
                <a:solidFill>
                  <a:srgbClr val="3B3838"/>
                </a:solidFill>
              </a:rPr>
              <a:t>XMLQuery</a:t>
            </a:r>
            <a:r>
              <a:rPr lang="en-US" i="1" dirty="0">
                <a:solidFill>
                  <a:srgbClr val="3B3838"/>
                </a:solidFill>
              </a:rPr>
              <a:t> XML Query - PSOUG.org</a:t>
            </a:r>
          </a:p>
          <a:p>
            <a:r>
              <a:rPr lang="en-US" i="1" dirty="0">
                <a:solidFill>
                  <a:srgbClr val="3B3838"/>
                </a:solidFill>
              </a:rPr>
              <a:t>http://</a:t>
            </a:r>
            <a:r>
              <a:rPr lang="en-US" i="1" dirty="0" smtClean="0">
                <a:solidFill>
                  <a:srgbClr val="3B3838"/>
                </a:solidFill>
              </a:rPr>
              <a:t>psoug.org/reference/xmlquery.html</a:t>
            </a:r>
            <a:endParaRPr lang="en-US" i="1" dirty="0">
              <a:solidFill>
                <a:srgbClr val="3B3838"/>
              </a:solidFill>
            </a:endParaRPr>
          </a:p>
        </p:txBody>
      </p:sp>
    </p:spTree>
    <p:extLst>
      <p:ext uri="{BB962C8B-B14F-4D97-AF65-F5344CB8AC3E}">
        <p14:creationId xmlns:p14="http://schemas.microsoft.com/office/powerpoint/2010/main" val="3398673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4669193"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954817" y="554677"/>
            <a:ext cx="4114800" cy="1381125"/>
          </a:xfrm>
          <a:prstGeom prst="rect">
            <a:avLst/>
          </a:prstGeom>
        </p:spPr>
      </p:pic>
      <p:grpSp>
        <p:nvGrpSpPr>
          <p:cNvPr id="9" name="Group 8"/>
          <p:cNvGrpSpPr/>
          <p:nvPr/>
        </p:nvGrpSpPr>
        <p:grpSpPr>
          <a:xfrm>
            <a:off x="2210272" y="2021475"/>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4922495" y="2644170"/>
            <a:ext cx="6885375" cy="1477328"/>
          </a:xfrm>
          <a:prstGeom prst="rect">
            <a:avLst/>
          </a:prstGeom>
          <a:noFill/>
        </p:spPr>
        <p:txBody>
          <a:bodyPr wrap="square" rtlCol="0">
            <a:spAutoFit/>
          </a:bodyPr>
          <a:lstStyle/>
          <a:p>
            <a:r>
              <a:rPr lang="en-US" i="1" dirty="0">
                <a:solidFill>
                  <a:schemeClr val="bg2">
                    <a:lumMod val="25000"/>
                  </a:schemeClr>
                </a:solidFill>
              </a:rPr>
              <a:t>SELECT * FROM JSON_TABLE</a:t>
            </a:r>
            <a:r>
              <a:rPr lang="en-US" i="1" dirty="0" smtClean="0">
                <a:solidFill>
                  <a:schemeClr val="bg2">
                    <a:lumMod val="25000"/>
                  </a:schemeClr>
                </a:solidFill>
              </a:rPr>
              <a:t>{ </a:t>
            </a:r>
            <a:r>
              <a:rPr lang="en-US" i="1" dirty="0" err="1" smtClean="0">
                <a:solidFill>
                  <a:schemeClr val="bg2">
                    <a:lumMod val="25000"/>
                  </a:schemeClr>
                </a:solidFill>
              </a:rPr>
              <a:t>httpuritype</a:t>
            </a:r>
            <a:r>
              <a:rPr lang="en-US" i="1" dirty="0">
                <a:solidFill>
                  <a:schemeClr val="bg2">
                    <a:lumMod val="25000"/>
                  </a:schemeClr>
                </a:solidFill>
              </a:rPr>
              <a:t>('http://ajax.googleapis.com/ajax/</a:t>
            </a:r>
            <a:r>
              <a:rPr lang="en-US" i="1" dirty="0" err="1">
                <a:solidFill>
                  <a:schemeClr val="bg2">
                    <a:lumMod val="25000"/>
                  </a:schemeClr>
                </a:solidFill>
              </a:rPr>
              <a:t>serveices</a:t>
            </a:r>
            <a:r>
              <a:rPr lang="en-US" i="1" dirty="0">
                <a:solidFill>
                  <a:schemeClr val="bg2">
                    <a:lumMod val="25000"/>
                  </a:schemeClr>
                </a:solidFill>
              </a:rPr>
              <a:t>/search/</a:t>
            </a:r>
            <a:r>
              <a:rPr lang="en-US" i="1" dirty="0" err="1">
                <a:solidFill>
                  <a:schemeClr val="bg2">
                    <a:lumMod val="25000"/>
                  </a:schemeClr>
                </a:solidFill>
              </a:rPr>
              <a:t>web?v</a:t>
            </a:r>
            <a:r>
              <a:rPr lang="en-US" i="1" dirty="0">
                <a:solidFill>
                  <a:schemeClr val="bg2">
                    <a:lumMod val="25000"/>
                  </a:schemeClr>
                </a:solidFill>
              </a:rPr>
              <a:t>=1.0&amp;q=Oracle%20XQuery').</a:t>
            </a:r>
            <a:r>
              <a:rPr lang="en-US" i="1" dirty="0" err="1">
                <a:solidFill>
                  <a:schemeClr val="bg2">
                    <a:lumMod val="25000"/>
                  </a:schemeClr>
                </a:solidFill>
              </a:rPr>
              <a:t>getCLOB</a:t>
            </a:r>
            <a:r>
              <a:rPr lang="en-US" i="1" dirty="0">
                <a:solidFill>
                  <a:schemeClr val="bg2">
                    <a:lumMod val="25000"/>
                  </a:schemeClr>
                </a:solidFill>
              </a:rPr>
              <a:t>(). '$.</a:t>
            </a:r>
            <a:r>
              <a:rPr lang="en-US" i="1" dirty="0" err="1">
                <a:solidFill>
                  <a:schemeClr val="bg2">
                    <a:lumMod val="25000"/>
                  </a:schemeClr>
                </a:solidFill>
              </a:rPr>
              <a:t>responseData.results</a:t>
            </a:r>
            <a:r>
              <a:rPr lang="en-US" i="1" dirty="0">
                <a:solidFill>
                  <a:schemeClr val="bg2">
                    <a:lumMod val="25000"/>
                  </a:schemeClr>
                </a:solidFill>
              </a:rPr>
              <a:t>[*]'</a:t>
            </a:r>
          </a:p>
          <a:p>
            <a:r>
              <a:rPr lang="en-US" i="1" dirty="0">
                <a:solidFill>
                  <a:schemeClr val="bg2">
                    <a:lumMod val="25000"/>
                  </a:schemeClr>
                </a:solidFill>
              </a:rPr>
              <a:t>        COLUMN (title VARCHAR2(100 CHAR) PATH '$.</a:t>
            </a:r>
            <a:r>
              <a:rPr lang="en-US" i="1" dirty="0" err="1">
                <a:solidFill>
                  <a:schemeClr val="bg2">
                    <a:lumMod val="25000"/>
                  </a:schemeClr>
                </a:solidFill>
              </a:rPr>
              <a:t>titleNoFormatting</a:t>
            </a:r>
            <a:r>
              <a:rPr lang="en-US" i="1" dirty="0">
                <a:solidFill>
                  <a:schemeClr val="bg2">
                    <a:lumMod val="25000"/>
                  </a:schemeClr>
                </a:solidFill>
              </a:rPr>
              <a:t>',</a:t>
            </a:r>
          </a:p>
          <a:p>
            <a:r>
              <a:rPr lang="en-US" i="1" dirty="0">
                <a:solidFill>
                  <a:schemeClr val="bg2">
                    <a:lumMod val="25000"/>
                  </a:schemeClr>
                </a:solidFill>
              </a:rPr>
              <a:t>                </a:t>
            </a:r>
            <a:r>
              <a:rPr lang="en-US" i="1" dirty="0" err="1">
                <a:solidFill>
                  <a:schemeClr val="bg2">
                    <a:lumMod val="25000"/>
                  </a:schemeClr>
                </a:solidFill>
              </a:rPr>
              <a:t>url</a:t>
            </a:r>
            <a:r>
              <a:rPr lang="en-US" i="1" dirty="0">
                <a:solidFill>
                  <a:schemeClr val="bg2">
                    <a:lumMod val="25000"/>
                  </a:schemeClr>
                </a:solidFill>
              </a:rPr>
              <a:t> VARCHAR2(100 CHAR) PATH '$.</a:t>
            </a:r>
            <a:r>
              <a:rPr lang="en-US" i="1" dirty="0" err="1">
                <a:solidFill>
                  <a:schemeClr val="bg2">
                    <a:lumMod val="25000"/>
                  </a:schemeClr>
                </a:solidFill>
              </a:rPr>
              <a:t>url</a:t>
            </a:r>
            <a:r>
              <a:rPr lang="en-US" i="1" dirty="0">
                <a:solidFill>
                  <a:schemeClr val="bg2">
                    <a:lumMod val="25000"/>
                  </a:schemeClr>
                </a:solidFill>
              </a:rPr>
              <a:t>')};</a:t>
            </a:r>
          </a:p>
        </p:txBody>
      </p:sp>
      <p:grpSp>
        <p:nvGrpSpPr>
          <p:cNvPr id="5" name="Group 4"/>
          <p:cNvGrpSpPr/>
          <p:nvPr/>
        </p:nvGrpSpPr>
        <p:grpSpPr>
          <a:xfrm>
            <a:off x="519239" y="369971"/>
            <a:ext cx="3891398" cy="5491416"/>
            <a:chOff x="519239" y="369971"/>
            <a:chExt cx="3891398" cy="5491416"/>
          </a:xfrm>
        </p:grpSpPr>
        <p:sp>
          <p:nvSpPr>
            <p:cNvPr id="10" name="TextBox 9"/>
            <p:cNvSpPr txBox="1"/>
            <p:nvPr/>
          </p:nvSpPr>
          <p:spPr>
            <a:xfrm>
              <a:off x="519239" y="369971"/>
              <a:ext cx="3891398" cy="830997"/>
            </a:xfrm>
            <a:prstGeom prst="rect">
              <a:avLst/>
            </a:prstGeom>
            <a:noFill/>
          </p:spPr>
          <p:txBody>
            <a:bodyPr wrap="square" rtlCol="0">
              <a:spAutoFit/>
            </a:bodyPr>
            <a:lstStyle/>
            <a:p>
              <a:r>
                <a:rPr lang="en-US" sz="2400" b="1" dirty="0">
                  <a:latin typeface="Century Gothic" panose="020B0502020202020204" pitchFamily="34" charset="0"/>
                </a:rPr>
                <a:t>Native Support For JSON In Oracle Database 12c</a:t>
              </a:r>
            </a:p>
          </p:txBody>
        </p:sp>
        <p:sp>
          <p:nvSpPr>
            <p:cNvPr id="13" name="TextBox 12"/>
            <p:cNvSpPr txBox="1"/>
            <p:nvPr/>
          </p:nvSpPr>
          <p:spPr>
            <a:xfrm>
              <a:off x="519239" y="1200968"/>
              <a:ext cx="3891398" cy="1754326"/>
            </a:xfrm>
            <a:prstGeom prst="rect">
              <a:avLst/>
            </a:prstGeom>
            <a:noFill/>
          </p:spPr>
          <p:txBody>
            <a:bodyPr wrap="square" rtlCol="0">
              <a:spAutoFit/>
            </a:bodyPr>
            <a:lstStyle/>
            <a:p>
              <a:r>
                <a:rPr lang="en-US" dirty="0">
                  <a:solidFill>
                    <a:schemeClr val="bg2">
                      <a:lumMod val="25000"/>
                    </a:schemeClr>
                  </a:solidFill>
                </a:rPr>
                <a:t>Now, with Oracle Database 12c understanding JSON natively, you can do without a mediator script like that one you saw in the preceding section, accessing the Google Web Search API directly from within a SQL </a:t>
              </a:r>
              <a:r>
                <a:rPr lang="en-US" dirty="0" smtClean="0">
                  <a:solidFill>
                    <a:schemeClr val="bg2">
                      <a:lumMod val="25000"/>
                    </a:schemeClr>
                  </a:solidFill>
                </a:rPr>
                <a:t>query</a:t>
              </a:r>
              <a:endParaRPr lang="en-US" dirty="0">
                <a:solidFill>
                  <a:schemeClr val="bg2">
                    <a:lumMod val="25000"/>
                  </a:schemeClr>
                </a:solidFill>
              </a:endParaRPr>
            </a:p>
          </p:txBody>
        </p:sp>
        <p:sp>
          <p:nvSpPr>
            <p:cNvPr id="22" name="TextBox 21"/>
            <p:cNvSpPr txBox="1"/>
            <p:nvPr/>
          </p:nvSpPr>
          <p:spPr>
            <a:xfrm>
              <a:off x="519239" y="2999065"/>
              <a:ext cx="3891398" cy="2862322"/>
            </a:xfrm>
            <a:prstGeom prst="rect">
              <a:avLst/>
            </a:prstGeom>
            <a:noFill/>
          </p:spPr>
          <p:txBody>
            <a:bodyPr wrap="square" rtlCol="0">
              <a:spAutoFit/>
            </a:bodyPr>
            <a:lstStyle/>
            <a:p>
              <a:r>
                <a:rPr lang="en-US" dirty="0">
                  <a:solidFill>
                    <a:schemeClr val="bg2">
                      <a:lumMod val="25000"/>
                    </a:schemeClr>
                  </a:solidFill>
                </a:rPr>
                <a:t>Picking out the data of interest from a JSON output can be done with JSON_TABLE – an Oracle SQL function available in Oracle Database 12c. JSON_TABLE is similar to </a:t>
              </a:r>
              <a:r>
                <a:rPr lang="en-US" dirty="0" err="1">
                  <a:solidFill>
                    <a:schemeClr val="bg2">
                      <a:lumMod val="25000"/>
                    </a:schemeClr>
                  </a:solidFill>
                </a:rPr>
                <a:t>XMLTable</a:t>
              </a:r>
              <a:r>
                <a:rPr lang="en-US" dirty="0">
                  <a:solidFill>
                    <a:schemeClr val="bg2">
                      <a:lumMod val="25000"/>
                    </a:schemeClr>
                  </a:solidFill>
                </a:rPr>
                <a:t> in that it creates a relational view of non-relational data. Just like </a:t>
              </a:r>
              <a:r>
                <a:rPr lang="en-US" dirty="0" err="1">
                  <a:solidFill>
                    <a:schemeClr val="bg2">
                      <a:lumMod val="25000"/>
                    </a:schemeClr>
                  </a:solidFill>
                </a:rPr>
                <a:t>XMLTable</a:t>
              </a:r>
              <a:r>
                <a:rPr lang="en-US" dirty="0">
                  <a:solidFill>
                    <a:schemeClr val="bg2">
                      <a:lumMod val="25000"/>
                    </a:schemeClr>
                  </a:solidFill>
                </a:rPr>
                <a:t>, JSON_TABLE has the COLUMNS clause to define the columns of the relational view to be created</a:t>
              </a:r>
            </a:p>
          </p:txBody>
        </p:sp>
      </p:grpSp>
      <p:sp>
        <p:nvSpPr>
          <p:cNvPr id="23" name="TextBox 22"/>
          <p:cNvSpPr txBox="1"/>
          <p:nvPr/>
        </p:nvSpPr>
        <p:spPr>
          <a:xfrm>
            <a:off x="4922495" y="1997839"/>
            <a:ext cx="7109083" cy="646331"/>
          </a:xfrm>
          <a:prstGeom prst="rect">
            <a:avLst/>
          </a:prstGeom>
          <a:noFill/>
        </p:spPr>
        <p:txBody>
          <a:bodyPr wrap="square" rtlCol="0">
            <a:spAutoFit/>
          </a:bodyPr>
          <a:lstStyle/>
          <a:p>
            <a:r>
              <a:rPr lang="en-US" dirty="0">
                <a:solidFill>
                  <a:schemeClr val="bg2">
                    <a:lumMod val="25000"/>
                  </a:schemeClr>
                </a:solidFill>
                <a:latin typeface="+mj-lt"/>
              </a:rPr>
              <a:t>In the following example, you use JSON_TABLE to create a relational view of the JSON data returned by the Google Web Search API:</a:t>
            </a:r>
          </a:p>
        </p:txBody>
      </p:sp>
    </p:spTree>
    <p:extLst>
      <p:ext uri="{BB962C8B-B14F-4D97-AF65-F5344CB8AC3E}">
        <p14:creationId xmlns:p14="http://schemas.microsoft.com/office/powerpoint/2010/main" val="10182763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0"/>
            <a:ext cx="4669193" cy="68580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p:cNvGrpSpPr/>
          <p:nvPr/>
        </p:nvGrpSpPr>
        <p:grpSpPr>
          <a:xfrm>
            <a:off x="2210272" y="2021475"/>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19239" y="369971"/>
            <a:ext cx="3891398" cy="5491416"/>
            <a:chOff x="519239" y="369971"/>
            <a:chExt cx="3891398" cy="5491416"/>
          </a:xfrm>
        </p:grpSpPr>
        <p:sp>
          <p:nvSpPr>
            <p:cNvPr id="10" name="TextBox 9"/>
            <p:cNvSpPr txBox="1"/>
            <p:nvPr/>
          </p:nvSpPr>
          <p:spPr>
            <a:xfrm>
              <a:off x="519239" y="369971"/>
              <a:ext cx="3891398" cy="830997"/>
            </a:xfrm>
            <a:prstGeom prst="rect">
              <a:avLst/>
            </a:prstGeom>
            <a:noFill/>
          </p:spPr>
          <p:txBody>
            <a:bodyPr wrap="square" rtlCol="0">
              <a:spAutoFit/>
            </a:bodyPr>
            <a:lstStyle/>
            <a:p>
              <a:r>
                <a:rPr lang="en-US" sz="2400" b="1" dirty="0">
                  <a:latin typeface="Century Gothic" panose="020B0502020202020204" pitchFamily="34" charset="0"/>
                </a:rPr>
                <a:t>Native Support For JSON In Oracle Database 12c</a:t>
              </a:r>
            </a:p>
          </p:txBody>
        </p:sp>
        <p:sp>
          <p:nvSpPr>
            <p:cNvPr id="13" name="TextBox 12"/>
            <p:cNvSpPr txBox="1"/>
            <p:nvPr/>
          </p:nvSpPr>
          <p:spPr>
            <a:xfrm>
              <a:off x="519239" y="1200968"/>
              <a:ext cx="3891398" cy="1754326"/>
            </a:xfrm>
            <a:prstGeom prst="rect">
              <a:avLst/>
            </a:prstGeom>
            <a:noFill/>
          </p:spPr>
          <p:txBody>
            <a:bodyPr wrap="square" rtlCol="0">
              <a:spAutoFit/>
            </a:bodyPr>
            <a:lstStyle/>
            <a:p>
              <a:r>
                <a:rPr lang="en-US" dirty="0">
                  <a:solidFill>
                    <a:schemeClr val="bg2">
                      <a:lumMod val="25000"/>
                    </a:schemeClr>
                  </a:solidFill>
                </a:rPr>
                <a:t>Now, with Oracle Database 12c understanding JSON natively, you can do without a mediator script like that one you saw in the preceding section, accessing the Google Web Search API directly from within a SQL </a:t>
              </a:r>
              <a:r>
                <a:rPr lang="en-US" dirty="0" smtClean="0">
                  <a:solidFill>
                    <a:schemeClr val="bg2">
                      <a:lumMod val="25000"/>
                    </a:schemeClr>
                  </a:solidFill>
                </a:rPr>
                <a:t>query</a:t>
              </a:r>
              <a:endParaRPr lang="en-US" dirty="0">
                <a:solidFill>
                  <a:schemeClr val="bg2">
                    <a:lumMod val="25000"/>
                  </a:schemeClr>
                </a:solidFill>
              </a:endParaRPr>
            </a:p>
          </p:txBody>
        </p:sp>
        <p:sp>
          <p:nvSpPr>
            <p:cNvPr id="22" name="TextBox 21"/>
            <p:cNvSpPr txBox="1"/>
            <p:nvPr/>
          </p:nvSpPr>
          <p:spPr>
            <a:xfrm>
              <a:off x="519239" y="2999065"/>
              <a:ext cx="3891398" cy="2862322"/>
            </a:xfrm>
            <a:prstGeom prst="rect">
              <a:avLst/>
            </a:prstGeom>
            <a:noFill/>
          </p:spPr>
          <p:txBody>
            <a:bodyPr wrap="square" rtlCol="0">
              <a:spAutoFit/>
            </a:bodyPr>
            <a:lstStyle/>
            <a:p>
              <a:r>
                <a:rPr lang="en-US" dirty="0">
                  <a:solidFill>
                    <a:schemeClr val="bg2">
                      <a:lumMod val="25000"/>
                    </a:schemeClr>
                  </a:solidFill>
                </a:rPr>
                <a:t>Picking out the data of interest from a JSON output can be done with JSON_TABLE – an Oracle SQL function available in Oracle Database 12c. JSON_TABLE is similar to </a:t>
              </a:r>
              <a:r>
                <a:rPr lang="en-US" dirty="0" err="1">
                  <a:solidFill>
                    <a:schemeClr val="bg2">
                      <a:lumMod val="25000"/>
                    </a:schemeClr>
                  </a:solidFill>
                </a:rPr>
                <a:t>XMLTable</a:t>
              </a:r>
              <a:r>
                <a:rPr lang="en-US" dirty="0">
                  <a:solidFill>
                    <a:schemeClr val="bg2">
                      <a:lumMod val="25000"/>
                    </a:schemeClr>
                  </a:solidFill>
                </a:rPr>
                <a:t> in that it creates a relational view of non-relational data. Just like </a:t>
              </a:r>
              <a:r>
                <a:rPr lang="en-US" dirty="0" err="1">
                  <a:solidFill>
                    <a:schemeClr val="bg2">
                      <a:lumMod val="25000"/>
                    </a:schemeClr>
                  </a:solidFill>
                </a:rPr>
                <a:t>XMLTable</a:t>
              </a:r>
              <a:r>
                <a:rPr lang="en-US" dirty="0">
                  <a:solidFill>
                    <a:schemeClr val="bg2">
                      <a:lumMod val="25000"/>
                    </a:schemeClr>
                  </a:solidFill>
                </a:rPr>
                <a:t>, JSON_TABLE has the COLUMNS clause to define the columns of the relational view to be created</a:t>
              </a:r>
            </a:p>
          </p:txBody>
        </p:sp>
      </p:grpSp>
      <p:sp>
        <p:nvSpPr>
          <p:cNvPr id="23" name="TextBox 22"/>
          <p:cNvSpPr txBox="1"/>
          <p:nvPr/>
        </p:nvSpPr>
        <p:spPr>
          <a:xfrm>
            <a:off x="4878134" y="339231"/>
            <a:ext cx="7109083" cy="923330"/>
          </a:xfrm>
          <a:prstGeom prst="rect">
            <a:avLst/>
          </a:prstGeom>
          <a:noFill/>
        </p:spPr>
        <p:txBody>
          <a:bodyPr wrap="square" rtlCol="0">
            <a:spAutoFit/>
          </a:bodyPr>
          <a:lstStyle/>
          <a:p>
            <a:r>
              <a:rPr lang="en-US" dirty="0">
                <a:solidFill>
                  <a:schemeClr val="bg2">
                    <a:lumMod val="25000"/>
                  </a:schemeClr>
                </a:solidFill>
                <a:latin typeface="+mj-lt"/>
              </a:rPr>
              <a:t>The output should be the same or similar to the one the </a:t>
            </a:r>
            <a:r>
              <a:rPr lang="en-US" dirty="0" err="1">
                <a:solidFill>
                  <a:schemeClr val="bg2">
                    <a:lumMod val="25000"/>
                  </a:schemeClr>
                </a:solidFill>
                <a:latin typeface="+mj-lt"/>
              </a:rPr>
              <a:t>XMLTable</a:t>
            </a:r>
            <a:r>
              <a:rPr lang="en-US" dirty="0">
                <a:solidFill>
                  <a:schemeClr val="bg2">
                    <a:lumMod val="25000"/>
                  </a:schemeClr>
                </a:solidFill>
                <a:latin typeface="+mj-lt"/>
              </a:rPr>
              <a:t> gave you in the preceding section, provided that the search expression passed to the Google Web Search API remained the same:</a:t>
            </a:r>
          </a:p>
        </p:txBody>
      </p:sp>
      <p:sp>
        <p:nvSpPr>
          <p:cNvPr id="21" name="TextBox 20"/>
          <p:cNvSpPr txBox="1"/>
          <p:nvPr/>
        </p:nvSpPr>
        <p:spPr>
          <a:xfrm>
            <a:off x="4923969" y="1428198"/>
            <a:ext cx="7017411" cy="4801314"/>
          </a:xfrm>
          <a:prstGeom prst="rect">
            <a:avLst/>
          </a:prstGeom>
          <a:noFill/>
        </p:spPr>
        <p:txBody>
          <a:bodyPr wrap="square" rtlCol="0">
            <a:spAutoFit/>
          </a:bodyPr>
          <a:lstStyle/>
          <a:p>
            <a:r>
              <a:rPr lang="en-US" i="1" dirty="0">
                <a:solidFill>
                  <a:srgbClr val="3B3838"/>
                </a:solidFill>
              </a:rPr>
              <a:t>TITLE</a:t>
            </a:r>
          </a:p>
          <a:p>
            <a:r>
              <a:rPr lang="en-US" i="1" dirty="0">
                <a:solidFill>
                  <a:srgbClr val="3B3838"/>
                </a:solidFill>
              </a:rPr>
              <a:t>-----------------------------------------------------------------------</a:t>
            </a:r>
          </a:p>
          <a:p>
            <a:r>
              <a:rPr lang="en-US" i="1" dirty="0">
                <a:solidFill>
                  <a:srgbClr val="3B3838"/>
                </a:solidFill>
              </a:rPr>
              <a:t>URL</a:t>
            </a:r>
          </a:p>
          <a:p>
            <a:r>
              <a:rPr lang="en-US" i="1" dirty="0">
                <a:solidFill>
                  <a:srgbClr val="3B3838"/>
                </a:solidFill>
              </a:rPr>
              <a:t>-----------------------------------------------------------------------</a:t>
            </a:r>
          </a:p>
          <a:p>
            <a:r>
              <a:rPr lang="en-US" i="1" dirty="0">
                <a:solidFill>
                  <a:srgbClr val="3B3838"/>
                </a:solidFill>
              </a:rPr>
              <a:t>Using XQuery with Oracle XML DB - Oracle Documentation</a:t>
            </a:r>
          </a:p>
          <a:p>
            <a:r>
              <a:rPr lang="en-US" i="1" dirty="0">
                <a:solidFill>
                  <a:srgbClr val="3B3838"/>
                </a:solidFill>
              </a:rPr>
              <a:t>http://docs.oracle.com/cd/B19306_01/appdev.102/b14259/xdb_xquery.htm</a:t>
            </a:r>
          </a:p>
          <a:p>
            <a:endParaRPr lang="en-US" i="1" dirty="0">
              <a:solidFill>
                <a:srgbClr val="3B3838"/>
              </a:solidFill>
            </a:endParaRPr>
          </a:p>
          <a:p>
            <a:r>
              <a:rPr lang="en-US" i="1" dirty="0">
                <a:solidFill>
                  <a:srgbClr val="3B3838"/>
                </a:solidFill>
              </a:rPr>
              <a:t>XMLQUERY - Oracle Documentation</a:t>
            </a:r>
          </a:p>
          <a:p>
            <a:r>
              <a:rPr lang="en-US" i="1" dirty="0">
                <a:solidFill>
                  <a:srgbClr val="3B3838"/>
                </a:solidFill>
              </a:rPr>
              <a:t>http://docs.oracle.com/cd/B19306_01/server.102/b14200/functions224.htm</a:t>
            </a:r>
          </a:p>
          <a:p>
            <a:endParaRPr lang="en-US" i="1" dirty="0">
              <a:solidFill>
                <a:srgbClr val="3B3838"/>
              </a:solidFill>
            </a:endParaRPr>
          </a:p>
          <a:p>
            <a:r>
              <a:rPr lang="en-US" i="1" dirty="0">
                <a:solidFill>
                  <a:srgbClr val="3B3838"/>
                </a:solidFill>
              </a:rPr>
              <a:t>XQuery and Oracle XML DB - Oracle Documentation</a:t>
            </a:r>
          </a:p>
          <a:p>
            <a:r>
              <a:rPr lang="en-US" i="1" dirty="0">
                <a:solidFill>
                  <a:srgbClr val="3B3838"/>
                </a:solidFill>
              </a:rPr>
              <a:t>https://docs.oracle.com/database/121/ADXDB/xdb_xquery.htm</a:t>
            </a:r>
          </a:p>
          <a:p>
            <a:endParaRPr lang="en-US" i="1" dirty="0">
              <a:solidFill>
                <a:srgbClr val="3B3838"/>
              </a:solidFill>
            </a:endParaRPr>
          </a:p>
          <a:p>
            <a:r>
              <a:rPr lang="en-US" i="1" dirty="0">
                <a:solidFill>
                  <a:srgbClr val="3B3838"/>
                </a:solidFill>
              </a:rPr>
              <a:t>Oracle </a:t>
            </a:r>
            <a:r>
              <a:rPr lang="en-US" i="1" dirty="0" err="1">
                <a:solidFill>
                  <a:srgbClr val="3B3838"/>
                </a:solidFill>
              </a:rPr>
              <a:t>XMLQuery</a:t>
            </a:r>
            <a:r>
              <a:rPr lang="en-US" i="1" dirty="0">
                <a:solidFill>
                  <a:srgbClr val="3B3838"/>
                </a:solidFill>
              </a:rPr>
              <a:t> XML Query - PSOUG.org</a:t>
            </a:r>
          </a:p>
          <a:p>
            <a:r>
              <a:rPr lang="en-US" i="1" dirty="0">
                <a:solidFill>
                  <a:srgbClr val="3B3838"/>
                </a:solidFill>
              </a:rPr>
              <a:t>http://</a:t>
            </a:r>
            <a:r>
              <a:rPr lang="en-US" i="1" dirty="0" smtClean="0">
                <a:solidFill>
                  <a:srgbClr val="3B3838"/>
                </a:solidFill>
              </a:rPr>
              <a:t>psoug.org/reference/xmlquery.html</a:t>
            </a:r>
            <a:endParaRPr lang="en-US" i="1" dirty="0">
              <a:solidFill>
                <a:srgbClr val="3B3838"/>
              </a:solidFill>
            </a:endParaRPr>
          </a:p>
        </p:txBody>
      </p:sp>
    </p:spTree>
    <p:extLst>
      <p:ext uri="{BB962C8B-B14F-4D97-AF65-F5344CB8AC3E}">
        <p14:creationId xmlns:p14="http://schemas.microsoft.com/office/powerpoint/2010/main" val="23470362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70" y="-69072"/>
            <a:ext cx="12212070" cy="2124731"/>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19238" y="369971"/>
            <a:ext cx="6346783" cy="461665"/>
          </a:xfrm>
          <a:prstGeom prst="rect">
            <a:avLst/>
          </a:prstGeom>
          <a:noFill/>
        </p:spPr>
        <p:txBody>
          <a:bodyPr wrap="square" rtlCol="0">
            <a:spAutoFit/>
          </a:bodyPr>
          <a:lstStyle/>
          <a:p>
            <a:r>
              <a:rPr lang="en-US" sz="2400" b="1" dirty="0">
                <a:latin typeface="Century Gothic" panose="020B0502020202020204" pitchFamily="34" charset="0"/>
              </a:rPr>
              <a:t>Filtering And Joining</a:t>
            </a:r>
          </a:p>
        </p:txBody>
      </p:sp>
      <p:sp>
        <p:nvSpPr>
          <p:cNvPr id="13" name="TextBox 12"/>
          <p:cNvSpPr txBox="1"/>
          <p:nvPr/>
        </p:nvSpPr>
        <p:spPr>
          <a:xfrm>
            <a:off x="519237" y="831636"/>
            <a:ext cx="11343095" cy="923330"/>
          </a:xfrm>
          <a:prstGeom prst="rect">
            <a:avLst/>
          </a:prstGeom>
          <a:noFill/>
        </p:spPr>
        <p:txBody>
          <a:bodyPr wrap="square" rtlCol="0">
            <a:spAutoFit/>
          </a:bodyPr>
          <a:lstStyle/>
          <a:p>
            <a:r>
              <a:rPr lang="en-US" dirty="0">
                <a:solidFill>
                  <a:schemeClr val="bg2">
                    <a:lumMod val="25000"/>
                  </a:schemeClr>
                </a:solidFill>
              </a:rPr>
              <a:t>suppose you want to output only those search results for Oracle XQuery that contain substring Oracle Documentation in the title. </a:t>
            </a:r>
            <a:endParaRPr lang="en-US" dirty="0" smtClean="0">
              <a:solidFill>
                <a:schemeClr val="bg2">
                  <a:lumMod val="25000"/>
                </a:schemeClr>
              </a:solidFill>
            </a:endParaRPr>
          </a:p>
          <a:p>
            <a:r>
              <a:rPr lang="en-US" dirty="0" smtClean="0">
                <a:solidFill>
                  <a:schemeClr val="bg2">
                    <a:lumMod val="25000"/>
                  </a:schemeClr>
                </a:solidFill>
              </a:rPr>
              <a:t>To </a:t>
            </a:r>
            <a:r>
              <a:rPr lang="en-US" dirty="0">
                <a:solidFill>
                  <a:schemeClr val="bg2">
                    <a:lumMod val="25000"/>
                  </a:schemeClr>
                </a:solidFill>
              </a:rPr>
              <a:t>achieve this, you might use the WHERE clause of SELECT like in a regular SQL query issued against relational data:</a:t>
            </a:r>
          </a:p>
        </p:txBody>
      </p:sp>
      <p:grpSp>
        <p:nvGrpSpPr>
          <p:cNvPr id="9" name="Group 8"/>
          <p:cNvGrpSpPr/>
          <p:nvPr/>
        </p:nvGrpSpPr>
        <p:grpSpPr>
          <a:xfrm>
            <a:off x="7615920" y="-237900"/>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b="7110"/>
          <a:stretch/>
        </p:blipFill>
        <p:spPr>
          <a:xfrm>
            <a:off x="519237" y="2527073"/>
            <a:ext cx="9971566" cy="1898948"/>
          </a:xfrm>
          <a:prstGeom prst="rect">
            <a:avLst/>
          </a:prstGeom>
        </p:spPr>
      </p:pic>
    </p:spTree>
    <p:extLst>
      <p:ext uri="{BB962C8B-B14F-4D97-AF65-F5344CB8AC3E}">
        <p14:creationId xmlns:p14="http://schemas.microsoft.com/office/powerpoint/2010/main" val="2042762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70" y="-69073"/>
            <a:ext cx="12212070" cy="2121408"/>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19238" y="369971"/>
            <a:ext cx="6346783" cy="461665"/>
          </a:xfrm>
          <a:prstGeom prst="rect">
            <a:avLst/>
          </a:prstGeom>
          <a:noFill/>
        </p:spPr>
        <p:txBody>
          <a:bodyPr wrap="square" rtlCol="0">
            <a:spAutoFit/>
          </a:bodyPr>
          <a:lstStyle/>
          <a:p>
            <a:r>
              <a:rPr lang="en-US" sz="2400" b="1" dirty="0">
                <a:latin typeface="Century Gothic" panose="020B0502020202020204" pitchFamily="34" charset="0"/>
              </a:rPr>
              <a:t>Filtering And Joining</a:t>
            </a:r>
          </a:p>
        </p:txBody>
      </p:sp>
      <p:sp>
        <p:nvSpPr>
          <p:cNvPr id="13" name="TextBox 12"/>
          <p:cNvSpPr txBox="1"/>
          <p:nvPr/>
        </p:nvSpPr>
        <p:spPr>
          <a:xfrm>
            <a:off x="519237" y="831636"/>
            <a:ext cx="11343095" cy="646331"/>
          </a:xfrm>
          <a:prstGeom prst="rect">
            <a:avLst/>
          </a:prstGeom>
          <a:noFill/>
        </p:spPr>
        <p:txBody>
          <a:bodyPr wrap="square" rtlCol="0">
            <a:spAutoFit/>
          </a:bodyPr>
          <a:lstStyle/>
          <a:p>
            <a:r>
              <a:rPr lang="en-US" dirty="0">
                <a:solidFill>
                  <a:schemeClr val="bg2">
                    <a:lumMod val="25000"/>
                  </a:schemeClr>
                </a:solidFill>
              </a:rPr>
              <a:t>In the above example, you filter the retrieved search results on the database side. Not surprisingly, the shown result set can be less than the usual result set (4 results by default), since WHERE cuts off irrelevant rows:</a:t>
            </a:r>
          </a:p>
        </p:txBody>
      </p:sp>
      <p:grpSp>
        <p:nvGrpSpPr>
          <p:cNvPr id="9" name="Group 8"/>
          <p:cNvGrpSpPr/>
          <p:nvPr/>
        </p:nvGrpSpPr>
        <p:grpSpPr>
          <a:xfrm>
            <a:off x="7615920" y="-237900"/>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551080" y="2260823"/>
            <a:ext cx="7017411" cy="3970318"/>
          </a:xfrm>
          <a:prstGeom prst="rect">
            <a:avLst/>
          </a:prstGeom>
          <a:noFill/>
        </p:spPr>
        <p:txBody>
          <a:bodyPr wrap="square" rtlCol="0">
            <a:spAutoFit/>
          </a:bodyPr>
          <a:lstStyle/>
          <a:p>
            <a:r>
              <a:rPr lang="en-US" i="1" dirty="0"/>
              <a:t>TITLE</a:t>
            </a:r>
          </a:p>
          <a:p>
            <a:r>
              <a:rPr lang="en-US" i="1" dirty="0"/>
              <a:t>-----------------------------------------------------------------------</a:t>
            </a:r>
          </a:p>
          <a:p>
            <a:r>
              <a:rPr lang="en-US" i="1" dirty="0"/>
              <a:t>URL</a:t>
            </a:r>
          </a:p>
          <a:p>
            <a:r>
              <a:rPr lang="en-US" i="1" dirty="0"/>
              <a:t>-----------------------------------------------------------------------</a:t>
            </a:r>
          </a:p>
          <a:p>
            <a:r>
              <a:rPr lang="en-US" i="1" dirty="0"/>
              <a:t>Using XQuery with Oracle XML DB - Oracle Documentation</a:t>
            </a:r>
          </a:p>
          <a:p>
            <a:r>
              <a:rPr lang="en-US" i="1" dirty="0"/>
              <a:t>http://docs.oracle.com/cd/B19306_01/appdev.102/b14259/xdb_xquery.htm</a:t>
            </a:r>
          </a:p>
          <a:p>
            <a:r>
              <a:rPr lang="en-US" i="1" dirty="0"/>
              <a:t/>
            </a:r>
            <a:br>
              <a:rPr lang="en-US" i="1" dirty="0"/>
            </a:br>
            <a:r>
              <a:rPr lang="en-US" i="1" dirty="0"/>
              <a:t>XMLQUERY - Oracle Documentation</a:t>
            </a:r>
          </a:p>
          <a:p>
            <a:r>
              <a:rPr lang="en-US" i="1" dirty="0"/>
              <a:t>http://docs.oracle.com/cd/B19306_01/server.102/b14200/functions224.htm</a:t>
            </a:r>
          </a:p>
          <a:p>
            <a:r>
              <a:rPr lang="en-US" i="1" dirty="0"/>
              <a:t/>
            </a:r>
            <a:br>
              <a:rPr lang="en-US" i="1" dirty="0"/>
            </a:br>
            <a:r>
              <a:rPr lang="en-US" i="1" dirty="0"/>
              <a:t>XQuery and Oracle XML DB - Oracle Documentation</a:t>
            </a:r>
          </a:p>
          <a:p>
            <a:r>
              <a:rPr lang="en-US" i="1" dirty="0"/>
              <a:t>https://</a:t>
            </a:r>
            <a:r>
              <a:rPr lang="en-US" i="1" dirty="0" smtClean="0"/>
              <a:t>docs.oracle.com/database/121/ADXDB/xdb_xquery.htm</a:t>
            </a:r>
            <a:endParaRPr lang="en-US" i="1" dirty="0"/>
          </a:p>
        </p:txBody>
      </p:sp>
    </p:spTree>
    <p:extLst>
      <p:ext uri="{BB962C8B-B14F-4D97-AF65-F5344CB8AC3E}">
        <p14:creationId xmlns:p14="http://schemas.microsoft.com/office/powerpoint/2010/main" val="1529551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70" y="-69073"/>
            <a:ext cx="12212070" cy="2121408"/>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19238" y="369971"/>
            <a:ext cx="6346783" cy="461665"/>
          </a:xfrm>
          <a:prstGeom prst="rect">
            <a:avLst/>
          </a:prstGeom>
          <a:noFill/>
        </p:spPr>
        <p:txBody>
          <a:bodyPr wrap="square" rtlCol="0">
            <a:spAutoFit/>
          </a:bodyPr>
          <a:lstStyle/>
          <a:p>
            <a:r>
              <a:rPr lang="en-US" sz="2400" b="1" dirty="0">
                <a:latin typeface="Century Gothic" panose="020B0502020202020204" pitchFamily="34" charset="0"/>
              </a:rPr>
              <a:t>Filtering And Joining</a:t>
            </a:r>
          </a:p>
        </p:txBody>
      </p:sp>
      <p:sp>
        <p:nvSpPr>
          <p:cNvPr id="13" name="TextBox 12"/>
          <p:cNvSpPr txBox="1"/>
          <p:nvPr/>
        </p:nvSpPr>
        <p:spPr>
          <a:xfrm>
            <a:off x="519237" y="831636"/>
            <a:ext cx="11343095" cy="923330"/>
          </a:xfrm>
          <a:prstGeom prst="rect">
            <a:avLst/>
          </a:prstGeom>
          <a:noFill/>
        </p:spPr>
        <p:txBody>
          <a:bodyPr wrap="square" rtlCol="0">
            <a:spAutoFit/>
          </a:bodyPr>
          <a:lstStyle/>
          <a:p>
            <a:r>
              <a:rPr lang="en-US" dirty="0">
                <a:solidFill>
                  <a:schemeClr val="bg2">
                    <a:lumMod val="25000"/>
                  </a:schemeClr>
                </a:solidFill>
              </a:rPr>
              <a:t>However, if you want to apply filtering and have the maximum number of rows in the result set anyway, you can instruct the searcher to look for results on Oracle XQuery only on the Oracle Documentation website by appending the site: keyword followed by the .docs.oracle.com domain:</a:t>
            </a:r>
          </a:p>
        </p:txBody>
      </p:sp>
      <p:grpSp>
        <p:nvGrpSpPr>
          <p:cNvPr id="9" name="Group 8"/>
          <p:cNvGrpSpPr/>
          <p:nvPr/>
        </p:nvGrpSpPr>
        <p:grpSpPr>
          <a:xfrm>
            <a:off x="7615920" y="-237900"/>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738866" y="2355504"/>
            <a:ext cx="9577445" cy="1953182"/>
          </a:xfrm>
          <a:prstGeom prst="rect">
            <a:avLst/>
          </a:prstGeom>
        </p:spPr>
      </p:pic>
    </p:spTree>
    <p:extLst>
      <p:ext uri="{BB962C8B-B14F-4D97-AF65-F5344CB8AC3E}">
        <p14:creationId xmlns:p14="http://schemas.microsoft.com/office/powerpoint/2010/main" val="1071478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70" y="-69071"/>
            <a:ext cx="12212070" cy="2121408"/>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19238" y="369971"/>
            <a:ext cx="6346783" cy="461665"/>
          </a:xfrm>
          <a:prstGeom prst="rect">
            <a:avLst/>
          </a:prstGeom>
          <a:noFill/>
        </p:spPr>
        <p:txBody>
          <a:bodyPr wrap="square" rtlCol="0">
            <a:spAutoFit/>
          </a:bodyPr>
          <a:lstStyle/>
          <a:p>
            <a:r>
              <a:rPr lang="en-US" sz="2400" b="1" dirty="0">
                <a:latin typeface="Century Gothic" panose="020B0502020202020204" pitchFamily="34" charset="0"/>
              </a:rPr>
              <a:t>Filtering And Joining</a:t>
            </a:r>
          </a:p>
        </p:txBody>
      </p:sp>
      <p:sp>
        <p:nvSpPr>
          <p:cNvPr id="13" name="TextBox 12"/>
          <p:cNvSpPr txBox="1"/>
          <p:nvPr/>
        </p:nvSpPr>
        <p:spPr>
          <a:xfrm>
            <a:off x="519238" y="831636"/>
            <a:ext cx="6663658" cy="369332"/>
          </a:xfrm>
          <a:prstGeom prst="rect">
            <a:avLst/>
          </a:prstGeom>
          <a:noFill/>
        </p:spPr>
        <p:txBody>
          <a:bodyPr wrap="square" rtlCol="0">
            <a:spAutoFit/>
          </a:bodyPr>
          <a:lstStyle/>
          <a:p>
            <a:r>
              <a:rPr lang="en-US" dirty="0">
                <a:solidFill>
                  <a:srgbClr val="3B3838"/>
                </a:solidFill>
              </a:rPr>
              <a:t>This time the output might look like this:</a:t>
            </a:r>
          </a:p>
        </p:txBody>
      </p:sp>
      <p:grpSp>
        <p:nvGrpSpPr>
          <p:cNvPr id="9" name="Group 8"/>
          <p:cNvGrpSpPr/>
          <p:nvPr/>
        </p:nvGrpSpPr>
        <p:grpSpPr>
          <a:xfrm>
            <a:off x="7615920" y="-237900"/>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extBox 19"/>
          <p:cNvSpPr txBox="1"/>
          <p:nvPr/>
        </p:nvSpPr>
        <p:spPr>
          <a:xfrm>
            <a:off x="519238" y="2290312"/>
            <a:ext cx="7017411" cy="3970318"/>
          </a:xfrm>
          <a:prstGeom prst="rect">
            <a:avLst/>
          </a:prstGeom>
          <a:noFill/>
        </p:spPr>
        <p:txBody>
          <a:bodyPr wrap="square" rtlCol="0">
            <a:spAutoFit/>
          </a:bodyPr>
          <a:lstStyle/>
          <a:p>
            <a:r>
              <a:rPr lang="en-US" i="1" dirty="0"/>
              <a:t>TITLE</a:t>
            </a:r>
          </a:p>
          <a:p>
            <a:r>
              <a:rPr lang="en-US" i="1" dirty="0"/>
              <a:t>-----------------------------------------------------------------------</a:t>
            </a:r>
          </a:p>
          <a:p>
            <a:r>
              <a:rPr lang="en-US" i="1" dirty="0"/>
              <a:t>URL</a:t>
            </a:r>
          </a:p>
          <a:p>
            <a:r>
              <a:rPr lang="en-US" i="1" dirty="0"/>
              <a:t>-----------------------------------------------------------------------</a:t>
            </a:r>
          </a:p>
          <a:p>
            <a:r>
              <a:rPr lang="en-US" i="1" dirty="0"/>
              <a:t>Using XQuery with Oracle XML DB - Oracle Documentation</a:t>
            </a:r>
          </a:p>
          <a:p>
            <a:r>
              <a:rPr lang="en-US" i="1" dirty="0"/>
              <a:t>http://docs.oracle.com/cd/B19306_01/appdev.102/b14259/xdb_xquery.htm</a:t>
            </a:r>
          </a:p>
          <a:p>
            <a:r>
              <a:rPr lang="en-US" i="1" dirty="0"/>
              <a:t/>
            </a:r>
            <a:br>
              <a:rPr lang="en-US" i="1" dirty="0"/>
            </a:br>
            <a:r>
              <a:rPr lang="en-US" i="1" dirty="0"/>
              <a:t>XMLQUERY - Oracle Documentation</a:t>
            </a:r>
          </a:p>
          <a:p>
            <a:r>
              <a:rPr lang="en-US" i="1" dirty="0"/>
              <a:t>http://docs.oracle.com/cd/B19306_01/server.102/b14200/functions224.htm</a:t>
            </a:r>
          </a:p>
          <a:p>
            <a:r>
              <a:rPr lang="en-US" i="1" dirty="0"/>
              <a:t/>
            </a:r>
            <a:br>
              <a:rPr lang="en-US" i="1" dirty="0"/>
            </a:br>
            <a:r>
              <a:rPr lang="en-US" i="1" dirty="0"/>
              <a:t>XQuery and Oracle XML DB - Oracle Documentation</a:t>
            </a:r>
          </a:p>
          <a:p>
            <a:r>
              <a:rPr lang="en-US" i="1" dirty="0"/>
              <a:t>https://</a:t>
            </a:r>
            <a:r>
              <a:rPr lang="en-US" i="1" dirty="0" smtClean="0"/>
              <a:t>docs.oracle.com/database/121/ADXDB/xdb_xquery.htm</a:t>
            </a:r>
            <a:endParaRPr lang="en-US" i="1" dirty="0"/>
          </a:p>
        </p:txBody>
      </p:sp>
    </p:spTree>
    <p:extLst>
      <p:ext uri="{BB962C8B-B14F-4D97-AF65-F5344CB8AC3E}">
        <p14:creationId xmlns:p14="http://schemas.microsoft.com/office/powerpoint/2010/main" val="4123826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grayscl/>
            <a:extLst>
              <a:ext uri="{28A0092B-C50C-407E-A947-70E740481C1C}">
                <a14:useLocalDpi xmlns:a14="http://schemas.microsoft.com/office/drawing/2010/main" val="0"/>
              </a:ext>
            </a:extLst>
          </a:blip>
          <a:srcRect t="17310" b="52979"/>
          <a:stretch/>
        </p:blipFill>
        <p:spPr>
          <a:xfrm>
            <a:off x="0" y="1"/>
            <a:ext cx="12192000" cy="2197289"/>
          </a:xfrm>
          <a:prstGeom prst="rect">
            <a:avLst/>
          </a:prstGeom>
        </p:spPr>
      </p:pic>
      <p:grpSp>
        <p:nvGrpSpPr>
          <p:cNvPr id="3" name="Group 2"/>
          <p:cNvGrpSpPr/>
          <p:nvPr/>
        </p:nvGrpSpPr>
        <p:grpSpPr>
          <a:xfrm>
            <a:off x="4776712" y="2550201"/>
            <a:ext cx="7260612" cy="3908762"/>
            <a:chOff x="4776712" y="2550201"/>
            <a:chExt cx="7260612" cy="3908762"/>
          </a:xfrm>
        </p:grpSpPr>
        <p:sp>
          <p:nvSpPr>
            <p:cNvPr id="9" name="TextBox 8"/>
            <p:cNvSpPr txBox="1"/>
            <p:nvPr/>
          </p:nvSpPr>
          <p:spPr>
            <a:xfrm>
              <a:off x="4776716" y="2550201"/>
              <a:ext cx="4474192" cy="523220"/>
            </a:xfrm>
            <a:prstGeom prst="rect">
              <a:avLst/>
            </a:prstGeom>
            <a:noFill/>
          </p:spPr>
          <p:txBody>
            <a:bodyPr wrap="square" rtlCol="0">
              <a:spAutoFit/>
            </a:bodyPr>
            <a:lstStyle/>
            <a:p>
              <a:r>
                <a:rPr lang="en-US" sz="2800" b="1" dirty="0" smtClean="0">
                  <a:solidFill>
                    <a:schemeClr val="tx1">
                      <a:lumMod val="75000"/>
                      <a:lumOff val="25000"/>
                    </a:schemeClr>
                  </a:solidFill>
                  <a:latin typeface="Century Gothic" panose="020B0502020202020204" pitchFamily="34" charset="0"/>
                </a:rPr>
                <a:t>Oracle Corporation</a:t>
              </a:r>
              <a:endParaRPr lang="en-US" sz="2800" b="1" dirty="0">
                <a:solidFill>
                  <a:schemeClr val="tx1">
                    <a:lumMod val="75000"/>
                    <a:lumOff val="25000"/>
                  </a:schemeClr>
                </a:solidFill>
                <a:latin typeface="Century Gothic" panose="020B0502020202020204" pitchFamily="34" charset="0"/>
              </a:endParaRPr>
            </a:p>
          </p:txBody>
        </p:sp>
        <p:sp>
          <p:nvSpPr>
            <p:cNvPr id="10" name="TextBox 9"/>
            <p:cNvSpPr txBox="1"/>
            <p:nvPr/>
          </p:nvSpPr>
          <p:spPr>
            <a:xfrm>
              <a:off x="4776715" y="3073421"/>
              <a:ext cx="7260609" cy="954107"/>
            </a:xfrm>
            <a:prstGeom prst="rect">
              <a:avLst/>
            </a:prstGeom>
            <a:noFill/>
          </p:spPr>
          <p:txBody>
            <a:bodyPr wrap="square" rtlCol="0">
              <a:spAutoFit/>
            </a:bodyPr>
            <a:lstStyle/>
            <a:p>
              <a:r>
                <a:rPr lang="en-US" sz="1400" dirty="0">
                  <a:latin typeface="+mj-lt"/>
                </a:rPr>
                <a:t>Oracle Corporation is an American multinational computer technology corporation headquartered in Redwood Shores, California. The company specializes primarily in developing and marketing database software and technology, cloud engineered systems, and enterprise software products — particularly its own brands of database management </a:t>
              </a:r>
              <a:r>
                <a:rPr lang="en-US" sz="1400" dirty="0" smtClean="0">
                  <a:latin typeface="+mj-lt"/>
                </a:rPr>
                <a:t>systems.</a:t>
              </a:r>
              <a:endParaRPr lang="en-US" sz="1400" dirty="0">
                <a:latin typeface="+mj-lt"/>
              </a:endParaRPr>
            </a:p>
          </p:txBody>
        </p:sp>
        <p:sp>
          <p:nvSpPr>
            <p:cNvPr id="11" name="TextBox 10"/>
            <p:cNvSpPr txBox="1"/>
            <p:nvPr/>
          </p:nvSpPr>
          <p:spPr>
            <a:xfrm>
              <a:off x="4776714" y="4027528"/>
              <a:ext cx="4474192" cy="523220"/>
            </a:xfrm>
            <a:prstGeom prst="rect">
              <a:avLst/>
            </a:prstGeom>
            <a:noFill/>
          </p:spPr>
          <p:txBody>
            <a:bodyPr wrap="square" rtlCol="0">
              <a:spAutoFit/>
            </a:bodyPr>
            <a:lstStyle/>
            <a:p>
              <a:r>
                <a:rPr lang="en-US" sz="2800" b="1" dirty="0" smtClean="0">
                  <a:solidFill>
                    <a:schemeClr val="tx1">
                      <a:lumMod val="75000"/>
                      <a:lumOff val="25000"/>
                    </a:schemeClr>
                  </a:solidFill>
                  <a:latin typeface="Century Gothic" panose="020B0502020202020204" pitchFamily="34" charset="0"/>
                </a:rPr>
                <a:t>Oracle Database</a:t>
              </a:r>
              <a:endParaRPr lang="en-US" sz="2800" b="1" dirty="0">
                <a:solidFill>
                  <a:schemeClr val="tx1">
                    <a:lumMod val="75000"/>
                    <a:lumOff val="25000"/>
                  </a:schemeClr>
                </a:solidFill>
                <a:latin typeface="Century Gothic" panose="020B0502020202020204" pitchFamily="34" charset="0"/>
              </a:endParaRPr>
            </a:p>
          </p:txBody>
        </p:sp>
        <p:sp>
          <p:nvSpPr>
            <p:cNvPr id="12" name="TextBox 11"/>
            <p:cNvSpPr txBox="1"/>
            <p:nvPr/>
          </p:nvSpPr>
          <p:spPr>
            <a:xfrm>
              <a:off x="4776713" y="4550748"/>
              <a:ext cx="7260609" cy="523220"/>
            </a:xfrm>
            <a:prstGeom prst="rect">
              <a:avLst/>
            </a:prstGeom>
            <a:noFill/>
          </p:spPr>
          <p:txBody>
            <a:bodyPr wrap="square" rtlCol="0">
              <a:spAutoFit/>
            </a:bodyPr>
            <a:lstStyle/>
            <a:p>
              <a:r>
                <a:rPr lang="en-US" sz="1400" dirty="0">
                  <a:latin typeface="+mj-lt"/>
                </a:rPr>
                <a:t>Oracle Database (commonly referred to as Oracle RDBMS or simply as Oracle) is a multi-model </a:t>
              </a:r>
              <a:r>
                <a:rPr lang="en-US" sz="1400" dirty="0" smtClean="0">
                  <a:latin typeface="+mj-lt"/>
                </a:rPr>
                <a:t>database </a:t>
              </a:r>
              <a:r>
                <a:rPr lang="en-US" sz="1400" dirty="0">
                  <a:latin typeface="+mj-lt"/>
                </a:rPr>
                <a:t>management system produced and marketed by Oracle Corporation.</a:t>
              </a:r>
            </a:p>
          </p:txBody>
        </p:sp>
        <p:sp>
          <p:nvSpPr>
            <p:cNvPr id="8" name="TextBox 7"/>
            <p:cNvSpPr txBox="1"/>
            <p:nvPr/>
          </p:nvSpPr>
          <p:spPr>
            <a:xfrm>
              <a:off x="4776712" y="5073968"/>
              <a:ext cx="7260609" cy="1384995"/>
            </a:xfrm>
            <a:prstGeom prst="rect">
              <a:avLst/>
            </a:prstGeom>
            <a:noFill/>
          </p:spPr>
          <p:txBody>
            <a:bodyPr wrap="square" rtlCol="0">
              <a:spAutoFit/>
            </a:bodyPr>
            <a:lstStyle/>
            <a:p>
              <a:r>
                <a:rPr lang="en-US" sz="1400" dirty="0">
                  <a:latin typeface="+mj-lt"/>
                </a:rPr>
                <a:t>It is a database commonly used for running online transaction processing (OLTP), data warehousing (DW) and mixed (OLTP &amp; DW) database workloads. The latest generation, Oracle Database 18c, is available on-</a:t>
              </a:r>
              <a:r>
                <a:rPr lang="en-US" sz="1400" dirty="0" err="1">
                  <a:latin typeface="+mj-lt"/>
                </a:rPr>
                <a:t>prem</a:t>
              </a:r>
              <a:r>
                <a:rPr lang="en-US" sz="1400" dirty="0">
                  <a:latin typeface="+mj-lt"/>
                </a:rPr>
                <a:t>, on-Cloud, or in a hybrid-Cloud environment. 18c may also be deployed on Oracle Engineered Systems (e.g. </a:t>
              </a:r>
              <a:r>
                <a:rPr lang="en-US" sz="1400" dirty="0" err="1">
                  <a:latin typeface="+mj-lt"/>
                </a:rPr>
                <a:t>Exadata</a:t>
              </a:r>
              <a:r>
                <a:rPr lang="en-US" sz="1400" dirty="0">
                  <a:latin typeface="+mj-lt"/>
                </a:rPr>
                <a:t>) on-</a:t>
              </a:r>
              <a:r>
                <a:rPr lang="en-US" sz="1400" dirty="0" err="1">
                  <a:latin typeface="+mj-lt"/>
                </a:rPr>
                <a:t>prem</a:t>
              </a:r>
              <a:r>
                <a:rPr lang="en-US" sz="1400" dirty="0">
                  <a:latin typeface="+mj-lt"/>
                </a:rPr>
                <a:t>, on Oracle (public) Cloud or (private) Cloud at Customer</a:t>
              </a:r>
              <a:r>
                <a:rPr lang="en-US" sz="1400" dirty="0" smtClean="0">
                  <a:latin typeface="+mj-lt"/>
                </a:rPr>
                <a:t>. </a:t>
              </a:r>
              <a:r>
                <a:rPr lang="en-US" sz="1400" dirty="0">
                  <a:latin typeface="+mj-lt"/>
                </a:rPr>
                <a:t>At </a:t>
              </a:r>
              <a:r>
                <a:rPr lang="en-US" sz="1400" dirty="0" err="1">
                  <a:latin typeface="+mj-lt"/>
                </a:rPr>
                <a:t>Openworld</a:t>
              </a:r>
              <a:r>
                <a:rPr lang="en-US" sz="1400" dirty="0">
                  <a:latin typeface="+mj-lt"/>
                </a:rPr>
                <a:t> 2017 in San Francisco, Executive Chairman of the Board and CTO, Larry Ellison announced the next database generation, Oracle Autonomous Database</a:t>
              </a:r>
            </a:p>
          </p:txBody>
        </p:sp>
      </p:grpSp>
      <p:sp>
        <p:nvSpPr>
          <p:cNvPr id="31" name="TextBox 30"/>
          <p:cNvSpPr txBox="1"/>
          <p:nvPr/>
        </p:nvSpPr>
        <p:spPr>
          <a:xfrm>
            <a:off x="398060" y="2453413"/>
            <a:ext cx="4339988" cy="1569660"/>
          </a:xfrm>
          <a:prstGeom prst="rect">
            <a:avLst/>
          </a:prstGeom>
          <a:noFill/>
        </p:spPr>
        <p:txBody>
          <a:bodyPr wrap="square" rtlCol="0">
            <a:spAutoFit/>
          </a:bodyPr>
          <a:lstStyle/>
          <a:p>
            <a:r>
              <a:rPr lang="en-US" sz="4800" b="1" dirty="0" smtClean="0">
                <a:solidFill>
                  <a:srgbClr val="FF2200"/>
                </a:solidFill>
                <a:latin typeface="Century Gothic" panose="020B0502020202020204" pitchFamily="34" charset="0"/>
              </a:rPr>
              <a:t>About Oracle Database</a:t>
            </a:r>
            <a:endParaRPr lang="en-US" sz="4800" b="1" dirty="0">
              <a:solidFill>
                <a:srgbClr val="FF2200"/>
              </a:solidFill>
              <a:latin typeface="Century Gothic" panose="020B0502020202020204" pitchFamily="34" charset="0"/>
            </a:endParaRPr>
          </a:p>
        </p:txBody>
      </p:sp>
      <p:grpSp>
        <p:nvGrpSpPr>
          <p:cNvPr id="32" name="Group 31"/>
          <p:cNvGrpSpPr/>
          <p:nvPr/>
        </p:nvGrpSpPr>
        <p:grpSpPr>
          <a:xfrm>
            <a:off x="-405246" y="2009990"/>
            <a:ext cx="4143056" cy="5667522"/>
            <a:chOff x="70990" y="1252237"/>
            <a:chExt cx="4143056" cy="5667522"/>
          </a:xfrm>
        </p:grpSpPr>
        <p:sp>
          <p:nvSpPr>
            <p:cNvPr id="33" name="Oval 3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0088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070" y="-69073"/>
            <a:ext cx="12212070" cy="2121408"/>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19238" y="369971"/>
            <a:ext cx="6346783" cy="461665"/>
          </a:xfrm>
          <a:prstGeom prst="rect">
            <a:avLst/>
          </a:prstGeom>
          <a:noFill/>
        </p:spPr>
        <p:txBody>
          <a:bodyPr wrap="square" rtlCol="0">
            <a:spAutoFit/>
          </a:bodyPr>
          <a:lstStyle/>
          <a:p>
            <a:r>
              <a:rPr lang="en-US" sz="2400" b="1" dirty="0">
                <a:latin typeface="Century Gothic" panose="020B0502020202020204" pitchFamily="34" charset="0"/>
              </a:rPr>
              <a:t>Filtering And Joining</a:t>
            </a:r>
          </a:p>
        </p:txBody>
      </p:sp>
      <p:sp>
        <p:nvSpPr>
          <p:cNvPr id="13" name="TextBox 12"/>
          <p:cNvSpPr txBox="1"/>
          <p:nvPr/>
        </p:nvSpPr>
        <p:spPr>
          <a:xfrm>
            <a:off x="519237" y="831635"/>
            <a:ext cx="9474995" cy="646331"/>
          </a:xfrm>
          <a:prstGeom prst="rect">
            <a:avLst/>
          </a:prstGeom>
          <a:noFill/>
        </p:spPr>
        <p:txBody>
          <a:bodyPr wrap="square" rtlCol="0">
            <a:spAutoFit/>
          </a:bodyPr>
          <a:lstStyle/>
          <a:p>
            <a:r>
              <a:rPr lang="en-US" dirty="0" smtClean="0">
                <a:solidFill>
                  <a:srgbClr val="3B3838"/>
                </a:solidFill>
              </a:rPr>
              <a:t>Finally</a:t>
            </a:r>
            <a:r>
              <a:rPr lang="en-US" dirty="0">
                <a:solidFill>
                  <a:srgbClr val="3B3838"/>
                </a:solidFill>
              </a:rPr>
              <a:t>, let’s look at an example of joining search results retrieved by the Google Web Search API with the database </a:t>
            </a:r>
            <a:r>
              <a:rPr lang="en-US" dirty="0" smtClean="0">
                <a:solidFill>
                  <a:srgbClr val="3B3838"/>
                </a:solidFill>
              </a:rPr>
              <a:t>data.</a:t>
            </a:r>
            <a:endParaRPr lang="en-US" dirty="0">
              <a:solidFill>
                <a:srgbClr val="3B3838"/>
              </a:solidFill>
            </a:endParaRPr>
          </a:p>
        </p:txBody>
      </p:sp>
      <p:grpSp>
        <p:nvGrpSpPr>
          <p:cNvPr id="9" name="Group 8"/>
          <p:cNvGrpSpPr/>
          <p:nvPr/>
        </p:nvGrpSpPr>
        <p:grpSpPr>
          <a:xfrm>
            <a:off x="7615920" y="-237900"/>
            <a:ext cx="4143056" cy="5667522"/>
            <a:chOff x="70990" y="1252237"/>
            <a:chExt cx="4143056" cy="5667522"/>
          </a:xfrm>
        </p:grpSpPr>
        <p:sp>
          <p:nvSpPr>
            <p:cNvPr id="11" name="Oval 1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519236" y="2360290"/>
            <a:ext cx="10213615" cy="2179625"/>
          </a:xfrm>
          <a:prstGeom prst="rect">
            <a:avLst/>
          </a:prstGeom>
        </p:spPr>
      </p:pic>
    </p:spTree>
    <p:extLst>
      <p:ext uri="{BB962C8B-B14F-4D97-AF65-F5344CB8AC3E}">
        <p14:creationId xmlns:p14="http://schemas.microsoft.com/office/powerpoint/2010/main" val="29719850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grayscl/>
            <a:extLst>
              <a:ext uri="{28A0092B-C50C-407E-A947-70E740481C1C}">
                <a14:useLocalDpi xmlns:a14="http://schemas.microsoft.com/office/drawing/2010/main" val="0"/>
              </a:ext>
            </a:extLst>
          </a:blip>
          <a:srcRect l="21538" r="35385" b="297"/>
          <a:stretch/>
        </p:blipFill>
        <p:spPr>
          <a:xfrm>
            <a:off x="1" y="0"/>
            <a:ext cx="4329208" cy="6858000"/>
          </a:xfrm>
          <a:prstGeom prst="rect">
            <a:avLst/>
          </a:prstGeom>
        </p:spPr>
      </p:pic>
      <p:sp>
        <p:nvSpPr>
          <p:cNvPr id="4" name="TextBox 3"/>
          <p:cNvSpPr txBox="1"/>
          <p:nvPr/>
        </p:nvSpPr>
        <p:spPr>
          <a:xfrm>
            <a:off x="4650413" y="0"/>
            <a:ext cx="6948029" cy="1569660"/>
          </a:xfrm>
          <a:prstGeom prst="rect">
            <a:avLst/>
          </a:prstGeom>
          <a:noFill/>
        </p:spPr>
        <p:txBody>
          <a:bodyPr wrap="square" rtlCol="0">
            <a:spAutoFit/>
          </a:bodyPr>
          <a:lstStyle/>
          <a:p>
            <a:r>
              <a:rPr lang="en-US" sz="4800" b="1" dirty="0">
                <a:solidFill>
                  <a:srgbClr val="FF2200"/>
                </a:solidFill>
                <a:latin typeface="Century Gothic" panose="020B0502020202020204" pitchFamily="34" charset="0"/>
              </a:rPr>
              <a:t>Oracle Secure Enterprise </a:t>
            </a:r>
            <a:r>
              <a:rPr lang="en-US" sz="4800" b="1" dirty="0" smtClean="0">
                <a:solidFill>
                  <a:srgbClr val="FF2200"/>
                </a:solidFill>
                <a:latin typeface="Century Gothic" panose="020B0502020202020204" pitchFamily="34" charset="0"/>
              </a:rPr>
              <a:t>Search (SES)</a:t>
            </a:r>
            <a:endParaRPr lang="en-US" sz="4800" b="1" dirty="0">
              <a:solidFill>
                <a:srgbClr val="FF2200"/>
              </a:solidFill>
              <a:latin typeface="Century Gothic" panose="020B0502020202020204" pitchFamily="34" charset="0"/>
            </a:endParaRPr>
          </a:p>
        </p:txBody>
      </p:sp>
      <p:sp>
        <p:nvSpPr>
          <p:cNvPr id="5" name="TextBox 4"/>
          <p:cNvSpPr txBox="1"/>
          <p:nvPr/>
        </p:nvSpPr>
        <p:spPr>
          <a:xfrm>
            <a:off x="4650414" y="2025082"/>
            <a:ext cx="7541586" cy="646331"/>
          </a:xfrm>
          <a:prstGeom prst="rect">
            <a:avLst/>
          </a:prstGeom>
          <a:noFill/>
        </p:spPr>
        <p:txBody>
          <a:bodyPr wrap="square" rtlCol="0">
            <a:spAutoFit/>
          </a:bodyPr>
          <a:lstStyle/>
          <a:p>
            <a:r>
              <a:rPr lang="en-US" dirty="0">
                <a:solidFill>
                  <a:schemeClr val="bg2">
                    <a:lumMod val="25000"/>
                  </a:schemeClr>
                </a:solidFill>
              </a:rPr>
              <a:t>Oracle Secure Enterprise Search (SES) provides uniform search capabilities over multiple </a:t>
            </a:r>
            <a:r>
              <a:rPr lang="en-US" dirty="0" smtClean="0">
                <a:solidFill>
                  <a:schemeClr val="bg2">
                    <a:lumMod val="25000"/>
                  </a:schemeClr>
                </a:solidFill>
              </a:rPr>
              <a:t>repositories</a:t>
            </a:r>
            <a:r>
              <a:rPr lang="en-US" dirty="0">
                <a:solidFill>
                  <a:schemeClr val="bg2">
                    <a:lumMod val="25000"/>
                  </a:schemeClr>
                </a:solidFill>
              </a:rPr>
              <a:t>.</a:t>
            </a:r>
            <a:endParaRPr lang="en-US" dirty="0" smtClean="0">
              <a:solidFill>
                <a:schemeClr val="bg2">
                  <a:lumMod val="25000"/>
                </a:schemeClr>
              </a:solidFill>
            </a:endParaRPr>
          </a:p>
        </p:txBody>
      </p:sp>
      <p:sp>
        <p:nvSpPr>
          <p:cNvPr id="7" name="TextBox 6"/>
          <p:cNvSpPr txBox="1"/>
          <p:nvPr/>
        </p:nvSpPr>
        <p:spPr>
          <a:xfrm>
            <a:off x="4650413" y="1566539"/>
            <a:ext cx="6948029" cy="461665"/>
          </a:xfrm>
          <a:prstGeom prst="rect">
            <a:avLst/>
          </a:prstGeom>
          <a:noFill/>
        </p:spPr>
        <p:txBody>
          <a:bodyPr wrap="square" rtlCol="0">
            <a:spAutoFit/>
          </a:bodyPr>
          <a:lstStyle/>
          <a:p>
            <a:r>
              <a:rPr lang="en-US" sz="2400" b="1" dirty="0" smtClean="0">
                <a:latin typeface="Century Gothic" panose="020B0502020202020204" pitchFamily="34" charset="0"/>
              </a:rPr>
              <a:t>Overview</a:t>
            </a:r>
          </a:p>
        </p:txBody>
      </p:sp>
      <p:sp>
        <p:nvSpPr>
          <p:cNvPr id="17" name="TextBox 16"/>
          <p:cNvSpPr txBox="1"/>
          <p:nvPr/>
        </p:nvSpPr>
        <p:spPr>
          <a:xfrm>
            <a:off x="4650414" y="2671413"/>
            <a:ext cx="7541586" cy="1200329"/>
          </a:xfrm>
          <a:prstGeom prst="rect">
            <a:avLst/>
          </a:prstGeom>
          <a:noFill/>
        </p:spPr>
        <p:txBody>
          <a:bodyPr wrap="square" rtlCol="0">
            <a:spAutoFit/>
          </a:bodyPr>
          <a:lstStyle/>
          <a:p>
            <a:r>
              <a:rPr lang="en-US" dirty="0" smtClean="0">
                <a:solidFill>
                  <a:schemeClr val="bg2">
                    <a:lumMod val="25000"/>
                  </a:schemeClr>
                </a:solidFill>
              </a:rPr>
              <a:t>Oracle </a:t>
            </a:r>
            <a:r>
              <a:rPr lang="en-US" dirty="0">
                <a:solidFill>
                  <a:schemeClr val="bg2">
                    <a:lumMod val="25000"/>
                  </a:schemeClr>
                </a:solidFill>
              </a:rPr>
              <a:t>SES uses a crawler to collect data from these sources. The crawler supports a number of built-in source types, as well as a published plug-in (or connector) architecture for adding new types. Multiple Oracle SES instances can also share content through the federated source type.</a:t>
            </a:r>
          </a:p>
        </p:txBody>
      </p:sp>
      <p:sp>
        <p:nvSpPr>
          <p:cNvPr id="8" name="TextBox 7"/>
          <p:cNvSpPr txBox="1"/>
          <p:nvPr/>
        </p:nvSpPr>
        <p:spPr>
          <a:xfrm>
            <a:off x="4650413" y="3871742"/>
            <a:ext cx="7541586" cy="923330"/>
          </a:xfrm>
          <a:prstGeom prst="rect">
            <a:avLst/>
          </a:prstGeom>
          <a:noFill/>
        </p:spPr>
        <p:txBody>
          <a:bodyPr wrap="square" rtlCol="0">
            <a:spAutoFit/>
          </a:bodyPr>
          <a:lstStyle/>
          <a:p>
            <a:r>
              <a:rPr lang="en-US" dirty="0">
                <a:solidFill>
                  <a:schemeClr val="bg2">
                    <a:lumMod val="25000"/>
                  </a:schemeClr>
                </a:solidFill>
              </a:rPr>
              <a:t>Oracle SES supports numerous built-in source types</a:t>
            </a:r>
            <a:r>
              <a:rPr lang="en-US" dirty="0" smtClean="0">
                <a:solidFill>
                  <a:schemeClr val="bg2">
                    <a:lumMod val="25000"/>
                  </a:schemeClr>
                </a:solidFill>
              </a:rPr>
              <a:t>: Web, Table, File, E-mail, </a:t>
            </a:r>
            <a:r>
              <a:rPr lang="en-US" dirty="0" err="1" smtClean="0">
                <a:solidFill>
                  <a:schemeClr val="bg2">
                    <a:lumMod val="25000"/>
                  </a:schemeClr>
                </a:solidFill>
              </a:rPr>
              <a:t>Mailling</a:t>
            </a:r>
            <a:r>
              <a:rPr lang="en-US" dirty="0" smtClean="0">
                <a:solidFill>
                  <a:schemeClr val="bg2">
                    <a:lumMod val="25000"/>
                  </a:schemeClr>
                </a:solidFill>
              </a:rPr>
              <a:t> list, </a:t>
            </a:r>
            <a:r>
              <a:rPr lang="en-US" dirty="0" err="1" smtClean="0">
                <a:solidFill>
                  <a:schemeClr val="bg2">
                    <a:lumMod val="25000"/>
                  </a:schemeClr>
                </a:solidFill>
              </a:rPr>
              <a:t>OracleAS</a:t>
            </a:r>
            <a:r>
              <a:rPr lang="en-US" dirty="0" smtClean="0">
                <a:solidFill>
                  <a:schemeClr val="bg2">
                    <a:lumMod val="25000"/>
                  </a:schemeClr>
                </a:solidFill>
              </a:rPr>
              <a:t> Portal, Oracle Calendar, Oracle Content Database, Oracle Applications, Federated.</a:t>
            </a:r>
            <a:endParaRPr lang="en-US" dirty="0">
              <a:solidFill>
                <a:schemeClr val="bg2">
                  <a:lumMod val="25000"/>
                </a:schemeClr>
              </a:solidFill>
            </a:endParaRPr>
          </a:p>
        </p:txBody>
      </p:sp>
    </p:spTree>
    <p:extLst>
      <p:ext uri="{BB962C8B-B14F-4D97-AF65-F5344CB8AC3E}">
        <p14:creationId xmlns:p14="http://schemas.microsoft.com/office/powerpoint/2010/main" val="520959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220363" y="422221"/>
            <a:ext cx="6501377" cy="1156503"/>
            <a:chOff x="376489" y="361044"/>
            <a:chExt cx="7094056" cy="1156503"/>
          </a:xfrm>
        </p:grpSpPr>
        <p:sp>
          <p:nvSpPr>
            <p:cNvPr id="9" name="TextBox 8"/>
            <p:cNvSpPr txBox="1"/>
            <p:nvPr/>
          </p:nvSpPr>
          <p:spPr>
            <a:xfrm>
              <a:off x="1053703" y="563440"/>
              <a:ext cx="6416842" cy="954107"/>
            </a:xfrm>
            <a:prstGeom prst="rect">
              <a:avLst/>
            </a:prstGeom>
            <a:noFill/>
          </p:spPr>
          <p:txBody>
            <a:bodyPr wrap="square" rtlCol="0">
              <a:spAutoFit/>
            </a:bodyPr>
            <a:lstStyle/>
            <a:p>
              <a:r>
                <a:rPr lang="en-US" sz="2800" b="1" dirty="0">
                  <a:solidFill>
                    <a:schemeClr val="bg2">
                      <a:lumMod val="25000"/>
                    </a:schemeClr>
                  </a:solidFill>
                </a:rPr>
                <a:t>Oracle Secure Enterprise Search Components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840999" y="1578724"/>
            <a:ext cx="4640429" cy="369332"/>
          </a:xfrm>
          <a:prstGeom prst="rect">
            <a:avLst/>
          </a:prstGeom>
          <a:noFill/>
        </p:spPr>
        <p:txBody>
          <a:bodyPr wrap="square" rtlCol="0">
            <a:spAutoFit/>
          </a:bodyPr>
          <a:lstStyle/>
          <a:p>
            <a:r>
              <a:rPr lang="en-US" i="1" dirty="0">
                <a:solidFill>
                  <a:schemeClr val="bg2">
                    <a:lumMod val="25000"/>
                  </a:schemeClr>
                </a:solidFill>
              </a:rPr>
              <a:t>Oracle Secure Enterprise Search Crawler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181600" cy="6858000"/>
          </a:xfrm>
          <a:prstGeom prst="rect">
            <a:avLst/>
          </a:prstGeom>
        </p:spPr>
      </p:pic>
      <p:grpSp>
        <p:nvGrpSpPr>
          <p:cNvPr id="24" name="Group 23"/>
          <p:cNvGrpSpPr/>
          <p:nvPr/>
        </p:nvGrpSpPr>
        <p:grpSpPr>
          <a:xfrm>
            <a:off x="8409900" y="2122238"/>
            <a:ext cx="4143056" cy="5667522"/>
            <a:chOff x="70990" y="1252237"/>
            <a:chExt cx="4143056" cy="5667522"/>
          </a:xfrm>
        </p:grpSpPr>
        <p:sp>
          <p:nvSpPr>
            <p:cNvPr id="25" name="Oval 24"/>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Box 15"/>
          <p:cNvSpPr txBox="1"/>
          <p:nvPr/>
        </p:nvSpPr>
        <p:spPr>
          <a:xfrm>
            <a:off x="5848277" y="1942257"/>
            <a:ext cx="5385260" cy="1477328"/>
          </a:xfrm>
          <a:prstGeom prst="rect">
            <a:avLst/>
          </a:prstGeom>
          <a:noFill/>
        </p:spPr>
        <p:txBody>
          <a:bodyPr wrap="square" rtlCol="0">
            <a:spAutoFit/>
          </a:bodyPr>
          <a:lstStyle/>
          <a:p>
            <a:r>
              <a:rPr lang="en-US" dirty="0">
                <a:solidFill>
                  <a:schemeClr val="bg2">
                    <a:lumMod val="25000"/>
                  </a:schemeClr>
                </a:solidFill>
              </a:rPr>
              <a:t>The Oracle SES crawler is a Java process activated by a set schedule. When activated, the crawler spawns a configurable number of processor threads that fetch information from various sources and index the documents. This index is used for searching sources.</a:t>
            </a:r>
          </a:p>
        </p:txBody>
      </p:sp>
      <p:sp>
        <p:nvSpPr>
          <p:cNvPr id="17" name="TextBox 16"/>
          <p:cNvSpPr txBox="1"/>
          <p:nvPr/>
        </p:nvSpPr>
        <p:spPr>
          <a:xfrm>
            <a:off x="5848277" y="3467538"/>
            <a:ext cx="5385260" cy="1477328"/>
          </a:xfrm>
          <a:prstGeom prst="rect">
            <a:avLst/>
          </a:prstGeom>
          <a:noFill/>
        </p:spPr>
        <p:txBody>
          <a:bodyPr wrap="square" rtlCol="0">
            <a:spAutoFit/>
          </a:bodyPr>
          <a:lstStyle/>
          <a:p>
            <a:r>
              <a:rPr lang="en-US" dirty="0">
                <a:solidFill>
                  <a:schemeClr val="bg2">
                    <a:lumMod val="25000"/>
                  </a:schemeClr>
                </a:solidFill>
              </a:rPr>
              <a:t>The Oracle SES crawler is a Java process activated by a set schedule. When activated, the crawler spawns a configurable number of processor threads that fetch information from various sources and index the documents. This index is used for searching sources.</a:t>
            </a:r>
          </a:p>
        </p:txBody>
      </p:sp>
      <p:sp>
        <p:nvSpPr>
          <p:cNvPr id="3" name="Oval 2"/>
          <p:cNvSpPr/>
          <p:nvPr/>
        </p:nvSpPr>
        <p:spPr>
          <a:xfrm>
            <a:off x="-287866" y="4003951"/>
            <a:ext cx="1405467" cy="1601931"/>
          </a:xfrm>
          <a:prstGeom prst="ellipse">
            <a:avLst/>
          </a:prstGeom>
          <a:noFill/>
          <a:ln w="38100">
            <a:solidFill>
              <a:srgbClr val="FF2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5061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220363" y="422221"/>
            <a:ext cx="6501377" cy="1156503"/>
            <a:chOff x="376489" y="361044"/>
            <a:chExt cx="7094056" cy="1156503"/>
          </a:xfrm>
        </p:grpSpPr>
        <p:sp>
          <p:nvSpPr>
            <p:cNvPr id="9" name="TextBox 8"/>
            <p:cNvSpPr txBox="1"/>
            <p:nvPr/>
          </p:nvSpPr>
          <p:spPr>
            <a:xfrm>
              <a:off x="1053703" y="563440"/>
              <a:ext cx="6416842" cy="954107"/>
            </a:xfrm>
            <a:prstGeom prst="rect">
              <a:avLst/>
            </a:prstGeom>
            <a:noFill/>
          </p:spPr>
          <p:txBody>
            <a:bodyPr wrap="square" rtlCol="0">
              <a:spAutoFit/>
            </a:bodyPr>
            <a:lstStyle/>
            <a:p>
              <a:r>
                <a:rPr lang="en-US" sz="2800" b="1" dirty="0">
                  <a:solidFill>
                    <a:schemeClr val="bg2">
                      <a:lumMod val="25000"/>
                    </a:schemeClr>
                  </a:solidFill>
                </a:rPr>
                <a:t>Oracle Secure Enterprise Search Components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840999" y="1578724"/>
            <a:ext cx="5067633" cy="369332"/>
          </a:xfrm>
          <a:prstGeom prst="rect">
            <a:avLst/>
          </a:prstGeom>
          <a:noFill/>
        </p:spPr>
        <p:txBody>
          <a:bodyPr wrap="square" rtlCol="0">
            <a:spAutoFit/>
          </a:bodyPr>
          <a:lstStyle/>
          <a:p>
            <a:r>
              <a:rPr lang="en-US" i="1" dirty="0">
                <a:solidFill>
                  <a:schemeClr val="bg2">
                    <a:lumMod val="25000"/>
                  </a:schemeClr>
                </a:solidFill>
              </a:rPr>
              <a:t>Oracle Secure Enterprise Search Administration Tool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181600" cy="6858000"/>
          </a:xfrm>
          <a:prstGeom prst="rect">
            <a:avLst/>
          </a:prstGeom>
        </p:spPr>
      </p:pic>
      <p:grpSp>
        <p:nvGrpSpPr>
          <p:cNvPr id="7" name="Group 6"/>
          <p:cNvGrpSpPr/>
          <p:nvPr/>
        </p:nvGrpSpPr>
        <p:grpSpPr>
          <a:xfrm>
            <a:off x="8409900" y="2122238"/>
            <a:ext cx="4143056" cy="5667522"/>
            <a:chOff x="70990" y="1252237"/>
            <a:chExt cx="4143056" cy="5667522"/>
          </a:xfrm>
        </p:grpSpPr>
        <p:sp>
          <p:nvSpPr>
            <p:cNvPr id="8" name="Oval 7"/>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5848277" y="1942257"/>
            <a:ext cx="5385260" cy="923330"/>
          </a:xfrm>
          <a:prstGeom prst="rect">
            <a:avLst/>
          </a:prstGeom>
          <a:noFill/>
        </p:spPr>
        <p:txBody>
          <a:bodyPr wrap="square" rtlCol="0">
            <a:spAutoFit/>
          </a:bodyPr>
          <a:lstStyle/>
          <a:p>
            <a:r>
              <a:rPr lang="en-US" dirty="0">
                <a:solidFill>
                  <a:schemeClr val="bg2">
                    <a:lumMod val="25000"/>
                  </a:schemeClr>
                </a:solidFill>
              </a:rPr>
              <a:t>Use the Oracle Secure Enterprise Search administration tool to manage and monitor Oracle SES components. For example:</a:t>
            </a:r>
          </a:p>
        </p:txBody>
      </p:sp>
      <p:sp>
        <p:nvSpPr>
          <p:cNvPr id="20" name="TextBox 19"/>
          <p:cNvSpPr txBox="1"/>
          <p:nvPr/>
        </p:nvSpPr>
        <p:spPr>
          <a:xfrm>
            <a:off x="6152414" y="2824569"/>
            <a:ext cx="5385260" cy="369332"/>
          </a:xfrm>
          <a:prstGeom prst="rect">
            <a:avLst/>
          </a:prstGeom>
          <a:noFill/>
        </p:spPr>
        <p:txBody>
          <a:bodyPr wrap="square" rtlCol="0">
            <a:spAutoFit/>
          </a:bodyPr>
          <a:lstStyle/>
          <a:p>
            <a:r>
              <a:rPr lang="en-US" dirty="0">
                <a:solidFill>
                  <a:schemeClr val="bg2">
                    <a:lumMod val="25000"/>
                  </a:schemeClr>
                </a:solidFill>
              </a:rPr>
              <a:t>Define sources and crawling </a:t>
            </a:r>
            <a:r>
              <a:rPr lang="en-US" dirty="0" smtClean="0">
                <a:solidFill>
                  <a:schemeClr val="bg2">
                    <a:lumMod val="25000"/>
                  </a:schemeClr>
                </a:solidFill>
              </a:rPr>
              <a:t>scope</a:t>
            </a:r>
            <a:endParaRPr lang="en-US" dirty="0">
              <a:solidFill>
                <a:schemeClr val="bg2">
                  <a:lumMod val="25000"/>
                </a:schemeClr>
              </a:solidFill>
            </a:endParaRPr>
          </a:p>
        </p:txBody>
      </p:sp>
      <p:sp>
        <p:nvSpPr>
          <p:cNvPr id="21" name="TextBox 20"/>
          <p:cNvSpPr txBox="1"/>
          <p:nvPr/>
        </p:nvSpPr>
        <p:spPr>
          <a:xfrm>
            <a:off x="6148931" y="3193901"/>
            <a:ext cx="5385260" cy="369332"/>
          </a:xfrm>
          <a:prstGeom prst="rect">
            <a:avLst/>
          </a:prstGeom>
          <a:noFill/>
        </p:spPr>
        <p:txBody>
          <a:bodyPr wrap="square" rtlCol="0">
            <a:spAutoFit/>
          </a:bodyPr>
          <a:lstStyle/>
          <a:p>
            <a:r>
              <a:rPr lang="en-US" dirty="0" smtClean="0">
                <a:solidFill>
                  <a:schemeClr val="bg2">
                    <a:lumMod val="25000"/>
                  </a:schemeClr>
                </a:solidFill>
              </a:rPr>
              <a:t>Configure </a:t>
            </a:r>
            <a:r>
              <a:rPr lang="en-US" dirty="0">
                <a:solidFill>
                  <a:schemeClr val="bg2">
                    <a:lumMod val="25000"/>
                  </a:schemeClr>
                </a:solidFill>
              </a:rPr>
              <a:t>the search </a:t>
            </a:r>
            <a:r>
              <a:rPr lang="en-US" dirty="0" smtClean="0">
                <a:solidFill>
                  <a:schemeClr val="bg2">
                    <a:lumMod val="25000"/>
                  </a:schemeClr>
                </a:solidFill>
              </a:rPr>
              <a:t>application</a:t>
            </a:r>
            <a:endParaRPr lang="en-US" dirty="0">
              <a:solidFill>
                <a:schemeClr val="bg2">
                  <a:lumMod val="25000"/>
                </a:schemeClr>
              </a:solidFill>
            </a:endParaRPr>
          </a:p>
        </p:txBody>
      </p:sp>
      <p:sp>
        <p:nvSpPr>
          <p:cNvPr id="22" name="TextBox 21"/>
          <p:cNvSpPr txBox="1"/>
          <p:nvPr/>
        </p:nvSpPr>
        <p:spPr>
          <a:xfrm>
            <a:off x="6148931" y="3562806"/>
            <a:ext cx="5385260" cy="369332"/>
          </a:xfrm>
          <a:prstGeom prst="rect">
            <a:avLst/>
          </a:prstGeom>
          <a:noFill/>
        </p:spPr>
        <p:txBody>
          <a:bodyPr wrap="square" rtlCol="0">
            <a:spAutoFit/>
          </a:bodyPr>
          <a:lstStyle/>
          <a:p>
            <a:r>
              <a:rPr lang="en-US" dirty="0" smtClean="0">
                <a:solidFill>
                  <a:schemeClr val="bg2">
                    <a:lumMod val="25000"/>
                  </a:schemeClr>
                </a:solidFill>
              </a:rPr>
              <a:t>Monitor </a:t>
            </a:r>
            <a:r>
              <a:rPr lang="en-US" dirty="0">
                <a:solidFill>
                  <a:schemeClr val="bg2">
                    <a:lumMod val="25000"/>
                  </a:schemeClr>
                </a:solidFill>
              </a:rPr>
              <a:t>crawl progress and search performance</a:t>
            </a:r>
          </a:p>
        </p:txBody>
      </p:sp>
    </p:spTree>
    <p:extLst>
      <p:ext uri="{BB962C8B-B14F-4D97-AF65-F5344CB8AC3E}">
        <p14:creationId xmlns:p14="http://schemas.microsoft.com/office/powerpoint/2010/main" val="33255656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5220363" y="422221"/>
            <a:ext cx="6501377" cy="1156503"/>
            <a:chOff x="376489" y="361044"/>
            <a:chExt cx="7094056" cy="1156503"/>
          </a:xfrm>
        </p:grpSpPr>
        <p:sp>
          <p:nvSpPr>
            <p:cNvPr id="9" name="TextBox 8"/>
            <p:cNvSpPr txBox="1"/>
            <p:nvPr/>
          </p:nvSpPr>
          <p:spPr>
            <a:xfrm>
              <a:off x="1053703" y="563440"/>
              <a:ext cx="6416842" cy="954107"/>
            </a:xfrm>
            <a:prstGeom prst="rect">
              <a:avLst/>
            </a:prstGeom>
            <a:noFill/>
          </p:spPr>
          <p:txBody>
            <a:bodyPr wrap="square" rtlCol="0">
              <a:spAutoFit/>
            </a:bodyPr>
            <a:lstStyle/>
            <a:p>
              <a:r>
                <a:rPr lang="en-US" sz="2800" b="1" dirty="0">
                  <a:solidFill>
                    <a:schemeClr val="bg2">
                      <a:lumMod val="25000"/>
                    </a:schemeClr>
                  </a:solidFill>
                </a:rPr>
                <a:t>Oracle Secure Enterprise Search Components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p:cNvSpPr txBox="1"/>
          <p:nvPr/>
        </p:nvSpPr>
        <p:spPr>
          <a:xfrm>
            <a:off x="5840999" y="1578724"/>
            <a:ext cx="5195969" cy="369332"/>
          </a:xfrm>
          <a:prstGeom prst="rect">
            <a:avLst/>
          </a:prstGeom>
          <a:noFill/>
        </p:spPr>
        <p:txBody>
          <a:bodyPr wrap="square" rtlCol="0">
            <a:spAutoFit/>
          </a:bodyPr>
          <a:lstStyle/>
          <a:p>
            <a:r>
              <a:rPr lang="en-US" i="1" dirty="0"/>
              <a:t>Oracle Secure Enterprise Search APIs and Applications</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181600" cy="6858000"/>
          </a:xfrm>
          <a:prstGeom prst="rect">
            <a:avLst/>
          </a:prstGeom>
        </p:spPr>
      </p:pic>
      <p:grpSp>
        <p:nvGrpSpPr>
          <p:cNvPr id="7" name="Group 6"/>
          <p:cNvGrpSpPr/>
          <p:nvPr/>
        </p:nvGrpSpPr>
        <p:grpSpPr>
          <a:xfrm>
            <a:off x="8409900" y="2122238"/>
            <a:ext cx="4143056" cy="5667522"/>
            <a:chOff x="70990" y="1252237"/>
            <a:chExt cx="4143056" cy="5667522"/>
          </a:xfrm>
        </p:grpSpPr>
        <p:sp>
          <p:nvSpPr>
            <p:cNvPr id="8" name="Oval 7"/>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5848277" y="1942257"/>
            <a:ext cx="5385260" cy="1754326"/>
          </a:xfrm>
          <a:prstGeom prst="rect">
            <a:avLst/>
          </a:prstGeom>
          <a:noFill/>
        </p:spPr>
        <p:txBody>
          <a:bodyPr wrap="square" rtlCol="0">
            <a:spAutoFit/>
          </a:bodyPr>
          <a:lstStyle/>
          <a:p>
            <a:r>
              <a:rPr lang="en-US" dirty="0">
                <a:solidFill>
                  <a:schemeClr val="bg2">
                    <a:lumMod val="25000"/>
                  </a:schemeClr>
                </a:solidFill>
              </a:rPr>
              <a:t>Oracle Secure Enterprise Search provides several APIs. For example, the Crawler Plug-in API enables you to create a custom secure crawler plug-in (or connector) to meet your requirements. With the Web Services API, you can integrate Oracle SES search capabilities into your search application.</a:t>
            </a:r>
          </a:p>
        </p:txBody>
      </p:sp>
      <p:sp>
        <p:nvSpPr>
          <p:cNvPr id="20" name="TextBox 19"/>
          <p:cNvSpPr txBox="1"/>
          <p:nvPr/>
        </p:nvSpPr>
        <p:spPr>
          <a:xfrm>
            <a:off x="5848277" y="3683371"/>
            <a:ext cx="5385260" cy="646331"/>
          </a:xfrm>
          <a:prstGeom prst="rect">
            <a:avLst/>
          </a:prstGeom>
          <a:noFill/>
        </p:spPr>
        <p:txBody>
          <a:bodyPr wrap="square" rtlCol="0">
            <a:spAutoFit/>
          </a:bodyPr>
          <a:lstStyle/>
          <a:p>
            <a:r>
              <a:rPr lang="en-US" dirty="0">
                <a:solidFill>
                  <a:schemeClr val="bg2">
                    <a:lumMod val="25000"/>
                  </a:schemeClr>
                </a:solidFill>
              </a:rPr>
              <a:t>Oracle SES also provides an out-of-the-box search application.</a:t>
            </a:r>
          </a:p>
        </p:txBody>
      </p:sp>
    </p:spTree>
    <p:extLst>
      <p:ext uri="{BB962C8B-B14F-4D97-AF65-F5344CB8AC3E}">
        <p14:creationId xmlns:p14="http://schemas.microsoft.com/office/powerpoint/2010/main" val="3282063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Oracle Secure Enterprise Search Features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1053703" y="1086660"/>
            <a:ext cx="9485960" cy="1200329"/>
          </a:xfrm>
          <a:prstGeom prst="rect">
            <a:avLst/>
          </a:prstGeom>
          <a:noFill/>
        </p:spPr>
        <p:txBody>
          <a:bodyPr wrap="square" rtlCol="0">
            <a:spAutoFit/>
          </a:bodyPr>
          <a:lstStyle/>
          <a:p>
            <a:r>
              <a:rPr lang="en-US" dirty="0" smtClean="0">
                <a:solidFill>
                  <a:schemeClr val="bg2">
                    <a:lumMod val="25000"/>
                  </a:schemeClr>
                </a:solidFill>
                <a:latin typeface="+mj-lt"/>
              </a:rPr>
              <a:t>Information in an enterprise can be spread across Web pages, databases, mail servers or other collaboration software, document repositories, file servers, and desktops. Oracle SES searches all your data through the same interface. Oracle SES is fully globalized and works with 27 languages including Chinese, Japanese, Korean, Arabic, and Hebrew.</a:t>
            </a:r>
            <a:endParaRPr lang="en-US" dirty="0">
              <a:solidFill>
                <a:schemeClr val="bg2">
                  <a:lumMod val="25000"/>
                </a:schemeClr>
              </a:solidFill>
              <a:latin typeface="+mj-lt"/>
            </a:endParaRPr>
          </a:p>
        </p:txBody>
      </p:sp>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1038476" y="2424499"/>
            <a:ext cx="9485960" cy="369332"/>
          </a:xfrm>
          <a:prstGeom prst="rect">
            <a:avLst/>
          </a:prstGeom>
          <a:noFill/>
        </p:spPr>
        <p:txBody>
          <a:bodyPr wrap="square" rtlCol="0">
            <a:spAutoFit/>
          </a:bodyPr>
          <a:lstStyle/>
          <a:p>
            <a:r>
              <a:rPr lang="en-US" dirty="0">
                <a:solidFill>
                  <a:schemeClr val="bg2">
                    <a:lumMod val="25000"/>
                  </a:schemeClr>
                </a:solidFill>
              </a:rPr>
              <a:t>This section introduces a few of the features in Oracle SES. It includes the following topics:</a:t>
            </a:r>
          </a:p>
        </p:txBody>
      </p:sp>
      <p:sp>
        <p:nvSpPr>
          <p:cNvPr id="24" name="TextBox 23"/>
          <p:cNvSpPr txBox="1"/>
          <p:nvPr/>
        </p:nvSpPr>
        <p:spPr>
          <a:xfrm>
            <a:off x="1053703" y="2796336"/>
            <a:ext cx="5378366" cy="1200329"/>
          </a:xfrm>
          <a:prstGeom prst="rect">
            <a:avLst/>
          </a:prstGeom>
          <a:noFill/>
        </p:spPr>
        <p:txBody>
          <a:bodyPr wrap="square" rtlCol="0">
            <a:spAutoFit/>
          </a:bodyPr>
          <a:lstStyle/>
          <a:p>
            <a:r>
              <a:rPr lang="en-US" i="1" dirty="0">
                <a:solidFill>
                  <a:schemeClr val="bg2">
                    <a:lumMod val="25000"/>
                  </a:schemeClr>
                </a:solidFill>
                <a:latin typeface="+mj-lt"/>
              </a:rPr>
              <a:t>Secure </a:t>
            </a:r>
            <a:r>
              <a:rPr lang="en-US" i="1" dirty="0" smtClean="0">
                <a:solidFill>
                  <a:schemeClr val="bg2">
                    <a:lumMod val="25000"/>
                  </a:schemeClr>
                </a:solidFill>
                <a:latin typeface="+mj-lt"/>
              </a:rPr>
              <a:t>Search</a:t>
            </a:r>
            <a:endParaRPr lang="en-US" i="1" dirty="0">
              <a:solidFill>
                <a:schemeClr val="bg2">
                  <a:lumMod val="25000"/>
                </a:schemeClr>
              </a:solidFill>
              <a:latin typeface="+mj-lt"/>
            </a:endParaRPr>
          </a:p>
          <a:p>
            <a:r>
              <a:rPr lang="en-US" i="1" dirty="0">
                <a:solidFill>
                  <a:schemeClr val="bg2">
                    <a:lumMod val="25000"/>
                  </a:schemeClr>
                </a:solidFill>
                <a:latin typeface="+mj-lt"/>
              </a:rPr>
              <a:t>Federated </a:t>
            </a:r>
            <a:r>
              <a:rPr lang="en-US" i="1" dirty="0" smtClean="0">
                <a:solidFill>
                  <a:schemeClr val="bg2">
                    <a:lumMod val="25000"/>
                  </a:schemeClr>
                </a:solidFill>
                <a:latin typeface="+mj-lt"/>
              </a:rPr>
              <a:t>Search</a:t>
            </a:r>
            <a:endParaRPr lang="en-US" i="1" dirty="0">
              <a:solidFill>
                <a:schemeClr val="bg2">
                  <a:lumMod val="25000"/>
                </a:schemeClr>
              </a:solidFill>
              <a:latin typeface="+mj-lt"/>
            </a:endParaRPr>
          </a:p>
          <a:p>
            <a:r>
              <a:rPr lang="en-US" i="1" dirty="0">
                <a:solidFill>
                  <a:schemeClr val="bg2">
                    <a:lumMod val="25000"/>
                  </a:schemeClr>
                </a:solidFill>
                <a:latin typeface="+mj-lt"/>
              </a:rPr>
              <a:t>Web Services </a:t>
            </a:r>
            <a:r>
              <a:rPr lang="en-US" i="1" dirty="0" smtClean="0">
                <a:solidFill>
                  <a:schemeClr val="bg2">
                    <a:lumMod val="25000"/>
                  </a:schemeClr>
                </a:solidFill>
                <a:latin typeface="+mj-lt"/>
              </a:rPr>
              <a:t>API</a:t>
            </a:r>
            <a:endParaRPr lang="en-US" i="1" dirty="0">
              <a:solidFill>
                <a:schemeClr val="bg2">
                  <a:lumMod val="25000"/>
                </a:schemeClr>
              </a:solidFill>
              <a:latin typeface="+mj-lt"/>
            </a:endParaRPr>
          </a:p>
          <a:p>
            <a:r>
              <a:rPr lang="en-US" i="1" dirty="0">
                <a:solidFill>
                  <a:schemeClr val="bg2">
                    <a:lumMod val="25000"/>
                  </a:schemeClr>
                </a:solidFill>
                <a:latin typeface="+mj-lt"/>
              </a:rPr>
              <a:t>Extensible Crawler Plug-in Framework</a:t>
            </a:r>
          </a:p>
        </p:txBody>
      </p:sp>
    </p:spTree>
    <p:extLst>
      <p:ext uri="{BB962C8B-B14F-4D97-AF65-F5344CB8AC3E}">
        <p14:creationId xmlns:p14="http://schemas.microsoft.com/office/powerpoint/2010/main" val="284498067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Oracle Secure Enterprise Search Features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1053703" y="1086660"/>
            <a:ext cx="9485960" cy="369332"/>
          </a:xfrm>
          <a:prstGeom prst="rect">
            <a:avLst/>
          </a:prstGeom>
          <a:noFill/>
        </p:spPr>
        <p:txBody>
          <a:bodyPr wrap="square" rtlCol="0">
            <a:spAutoFit/>
          </a:bodyPr>
          <a:lstStyle/>
          <a:p>
            <a:r>
              <a:rPr lang="en-US" i="1" dirty="0">
                <a:solidFill>
                  <a:schemeClr val="bg2">
                    <a:lumMod val="25000"/>
                  </a:schemeClr>
                </a:solidFill>
              </a:rPr>
              <a:t>Secure Search</a:t>
            </a:r>
          </a:p>
        </p:txBody>
      </p:sp>
      <p:sp>
        <p:nvSpPr>
          <p:cNvPr id="23" name="TextBox 22"/>
          <p:cNvSpPr txBox="1"/>
          <p:nvPr/>
        </p:nvSpPr>
        <p:spPr>
          <a:xfrm>
            <a:off x="1053703" y="1455992"/>
            <a:ext cx="9485960" cy="646331"/>
          </a:xfrm>
          <a:prstGeom prst="rect">
            <a:avLst/>
          </a:prstGeom>
          <a:noFill/>
        </p:spPr>
        <p:txBody>
          <a:bodyPr wrap="square" rtlCol="0">
            <a:spAutoFit/>
          </a:bodyPr>
          <a:lstStyle/>
          <a:p>
            <a:r>
              <a:rPr lang="en-US" dirty="0">
                <a:solidFill>
                  <a:schemeClr val="bg2">
                    <a:lumMod val="25000"/>
                  </a:schemeClr>
                </a:solidFill>
                <a:latin typeface="+mj-lt"/>
              </a:rPr>
              <a:t>Much of the information within an organization is publicly accessible. Anyone is allowed to view it. Therefore, it is relatively easy for a crawler to find and index that information.</a:t>
            </a:r>
          </a:p>
        </p:txBody>
      </p:sp>
      <p:sp>
        <p:nvSpPr>
          <p:cNvPr id="24" name="TextBox 23"/>
          <p:cNvSpPr txBox="1"/>
          <p:nvPr/>
        </p:nvSpPr>
        <p:spPr>
          <a:xfrm>
            <a:off x="1053703" y="2080904"/>
            <a:ext cx="9485960" cy="923330"/>
          </a:xfrm>
          <a:prstGeom prst="rect">
            <a:avLst/>
          </a:prstGeom>
          <a:noFill/>
        </p:spPr>
        <p:txBody>
          <a:bodyPr wrap="square" rtlCol="0">
            <a:spAutoFit/>
          </a:bodyPr>
          <a:lstStyle/>
          <a:p>
            <a:r>
              <a:rPr lang="en-US" dirty="0">
                <a:solidFill>
                  <a:schemeClr val="bg2">
                    <a:lumMod val="25000"/>
                  </a:schemeClr>
                </a:solidFill>
                <a:latin typeface="+mj-lt"/>
              </a:rPr>
              <a:t>However, there are other sources that are protected. These protected sources might only be viewable by certain users or groups of users. For example, while users can search in their own e-mail folders, they should not be able to search anyone else's e-mail.</a:t>
            </a:r>
          </a:p>
        </p:txBody>
      </p:sp>
      <p:sp>
        <p:nvSpPr>
          <p:cNvPr id="25" name="TextBox 24"/>
          <p:cNvSpPr txBox="1"/>
          <p:nvPr/>
        </p:nvSpPr>
        <p:spPr>
          <a:xfrm>
            <a:off x="1038476" y="2999369"/>
            <a:ext cx="9485960" cy="923330"/>
          </a:xfrm>
          <a:prstGeom prst="rect">
            <a:avLst/>
          </a:prstGeom>
          <a:noFill/>
        </p:spPr>
        <p:txBody>
          <a:bodyPr wrap="square" rtlCol="0">
            <a:spAutoFit/>
          </a:bodyPr>
          <a:lstStyle/>
          <a:p>
            <a:r>
              <a:rPr lang="en-US" dirty="0">
                <a:solidFill>
                  <a:schemeClr val="bg2">
                    <a:lumMod val="25000"/>
                  </a:schemeClr>
                </a:solidFill>
                <a:latin typeface="+mj-lt"/>
              </a:rPr>
              <a:t>For protected sources, the Oracle SES crawler will index documents with the proper access control list. When end users perform a search, only documents that they have privileges to view will be returned.</a:t>
            </a:r>
          </a:p>
        </p:txBody>
      </p:sp>
    </p:spTree>
    <p:extLst>
      <p:ext uri="{BB962C8B-B14F-4D97-AF65-F5344CB8AC3E}">
        <p14:creationId xmlns:p14="http://schemas.microsoft.com/office/powerpoint/2010/main" val="6644965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Oracle Secure Enterprise Search Features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p:cNvSpPr txBox="1"/>
          <p:nvPr/>
        </p:nvSpPr>
        <p:spPr>
          <a:xfrm>
            <a:off x="1053703" y="1086660"/>
            <a:ext cx="9485960" cy="369332"/>
          </a:xfrm>
          <a:prstGeom prst="rect">
            <a:avLst/>
          </a:prstGeom>
          <a:noFill/>
        </p:spPr>
        <p:txBody>
          <a:bodyPr wrap="square" rtlCol="0">
            <a:spAutoFit/>
          </a:bodyPr>
          <a:lstStyle/>
          <a:p>
            <a:r>
              <a:rPr lang="en-US" i="1" dirty="0">
                <a:solidFill>
                  <a:schemeClr val="bg2">
                    <a:lumMod val="25000"/>
                  </a:schemeClr>
                </a:solidFill>
              </a:rPr>
              <a:t>Federated Search</a:t>
            </a:r>
          </a:p>
        </p:txBody>
      </p:sp>
      <p:sp>
        <p:nvSpPr>
          <p:cNvPr id="23" name="TextBox 22"/>
          <p:cNvSpPr txBox="1"/>
          <p:nvPr/>
        </p:nvSpPr>
        <p:spPr>
          <a:xfrm>
            <a:off x="1053703" y="1455992"/>
            <a:ext cx="5862941" cy="2308324"/>
          </a:xfrm>
          <a:prstGeom prst="rect">
            <a:avLst/>
          </a:prstGeom>
          <a:noFill/>
        </p:spPr>
        <p:txBody>
          <a:bodyPr wrap="square" rtlCol="0">
            <a:spAutoFit/>
          </a:bodyPr>
          <a:lstStyle/>
          <a:p>
            <a:r>
              <a:rPr lang="en-US" dirty="0">
                <a:solidFill>
                  <a:schemeClr val="bg2">
                    <a:lumMod val="25000"/>
                  </a:schemeClr>
                </a:solidFill>
                <a:latin typeface="+mj-lt"/>
              </a:rPr>
              <a:t>Oracle Secure Enterprise Search provides the capability of searching multiple Oracle SES instances with their own document repositories and indexes. It provides a unified framework to search the different document repositories that are crawled, indexed, and maintained separately. A federation broker calls the federation endpoint to collect content matching the search criteria for the sources managed at that endpoint.</a:t>
            </a:r>
          </a:p>
        </p:txBody>
      </p:sp>
      <p:sp>
        <p:nvSpPr>
          <p:cNvPr id="24" name="TextBox 23"/>
          <p:cNvSpPr txBox="1"/>
          <p:nvPr/>
        </p:nvSpPr>
        <p:spPr>
          <a:xfrm>
            <a:off x="1053703" y="3715369"/>
            <a:ext cx="5878168" cy="1477328"/>
          </a:xfrm>
          <a:prstGeom prst="rect">
            <a:avLst/>
          </a:prstGeom>
          <a:noFill/>
        </p:spPr>
        <p:txBody>
          <a:bodyPr wrap="square" rtlCol="0">
            <a:spAutoFit/>
          </a:bodyPr>
          <a:lstStyle/>
          <a:p>
            <a:r>
              <a:rPr lang="en-US" dirty="0">
                <a:solidFill>
                  <a:schemeClr val="bg2">
                    <a:lumMod val="25000"/>
                  </a:schemeClr>
                </a:solidFill>
                <a:latin typeface="+mj-lt"/>
              </a:rPr>
              <a:t>Federated search allows a single query to be run across all Oracle SES instances. It aggregates the search results to show one unified result list to the user. User credentials are passed along with the query so that each federation endpoint can authenticate the user against its own document repository.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650" y="1516965"/>
            <a:ext cx="4791075" cy="3676650"/>
          </a:xfrm>
          <a:prstGeom prst="rect">
            <a:avLst/>
          </a:prstGeom>
        </p:spPr>
      </p:pic>
      <p:sp>
        <p:nvSpPr>
          <p:cNvPr id="25" name="TextBox 24"/>
          <p:cNvSpPr txBox="1"/>
          <p:nvPr/>
        </p:nvSpPr>
        <p:spPr>
          <a:xfrm>
            <a:off x="1038476" y="5192697"/>
            <a:ext cx="5878168" cy="646331"/>
          </a:xfrm>
          <a:prstGeom prst="rect">
            <a:avLst/>
          </a:prstGeom>
          <a:noFill/>
        </p:spPr>
        <p:txBody>
          <a:bodyPr wrap="square" rtlCol="0">
            <a:spAutoFit/>
          </a:bodyPr>
          <a:lstStyle/>
          <a:p>
            <a:r>
              <a:rPr lang="en-US" dirty="0">
                <a:solidFill>
                  <a:schemeClr val="bg2">
                    <a:lumMod val="25000"/>
                  </a:schemeClr>
                </a:solidFill>
                <a:latin typeface="+mj-lt"/>
              </a:rPr>
              <a:t>Create a federated source on the Home - Sources page of the Oracle SES administration tool.</a:t>
            </a:r>
          </a:p>
        </p:txBody>
      </p:sp>
    </p:spTree>
    <p:extLst>
      <p:ext uri="{BB962C8B-B14F-4D97-AF65-F5344CB8AC3E}">
        <p14:creationId xmlns:p14="http://schemas.microsoft.com/office/powerpoint/2010/main" val="342683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Oracle Secure Enterprise Search Features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053703" y="1086660"/>
            <a:ext cx="7633097" cy="1015663"/>
            <a:chOff x="1053703" y="1086660"/>
            <a:chExt cx="7633097" cy="1015663"/>
          </a:xfrm>
        </p:grpSpPr>
        <p:sp>
          <p:nvSpPr>
            <p:cNvPr id="24" name="TextBox 23"/>
            <p:cNvSpPr txBox="1"/>
            <p:nvPr/>
          </p:nvSpPr>
          <p:spPr>
            <a:xfrm>
              <a:off x="1053703" y="1086660"/>
              <a:ext cx="5378366" cy="369332"/>
            </a:xfrm>
            <a:prstGeom prst="rect">
              <a:avLst/>
            </a:prstGeom>
            <a:noFill/>
          </p:spPr>
          <p:txBody>
            <a:bodyPr wrap="square" rtlCol="0">
              <a:spAutoFit/>
            </a:bodyPr>
            <a:lstStyle/>
            <a:p>
              <a:r>
                <a:rPr lang="en-US" i="1" dirty="0" smtClean="0">
                  <a:solidFill>
                    <a:schemeClr val="bg2">
                      <a:lumMod val="25000"/>
                    </a:schemeClr>
                  </a:solidFill>
                </a:rPr>
                <a:t>Web </a:t>
              </a:r>
              <a:r>
                <a:rPr lang="en-US" i="1" dirty="0">
                  <a:solidFill>
                    <a:schemeClr val="bg2">
                      <a:lumMod val="25000"/>
                    </a:schemeClr>
                  </a:solidFill>
                </a:rPr>
                <a:t>Services </a:t>
              </a:r>
              <a:r>
                <a:rPr lang="en-US" i="1" dirty="0" smtClean="0">
                  <a:solidFill>
                    <a:schemeClr val="bg2">
                      <a:lumMod val="25000"/>
                    </a:schemeClr>
                  </a:solidFill>
                </a:rPr>
                <a:t>API</a:t>
              </a:r>
              <a:endParaRPr lang="en-US" i="1" dirty="0">
                <a:solidFill>
                  <a:schemeClr val="bg2">
                    <a:lumMod val="25000"/>
                  </a:schemeClr>
                </a:solidFill>
              </a:endParaRPr>
            </a:p>
          </p:txBody>
        </p:sp>
        <p:sp>
          <p:nvSpPr>
            <p:cNvPr id="23" name="TextBox 22"/>
            <p:cNvSpPr txBox="1"/>
            <p:nvPr/>
          </p:nvSpPr>
          <p:spPr>
            <a:xfrm>
              <a:off x="1053703" y="1455992"/>
              <a:ext cx="7633097" cy="646331"/>
            </a:xfrm>
            <a:prstGeom prst="rect">
              <a:avLst/>
            </a:prstGeom>
            <a:noFill/>
          </p:spPr>
          <p:txBody>
            <a:bodyPr wrap="square" rtlCol="0">
              <a:spAutoFit/>
            </a:bodyPr>
            <a:lstStyle/>
            <a:p>
              <a:r>
                <a:rPr lang="en-US" dirty="0">
                  <a:solidFill>
                    <a:schemeClr val="bg2">
                      <a:lumMod val="25000"/>
                    </a:schemeClr>
                  </a:solidFill>
                  <a:latin typeface="+mj-lt"/>
                </a:rPr>
                <a:t>Oracle SES offers a Web services API that lets you integrate Oracle SES search capabilities into your search application</a:t>
              </a:r>
              <a:r>
                <a:rPr lang="en-US" dirty="0" smtClean="0">
                  <a:solidFill>
                    <a:schemeClr val="bg2">
                      <a:lumMod val="25000"/>
                    </a:schemeClr>
                  </a:solidFill>
                  <a:latin typeface="+mj-lt"/>
                </a:rPr>
                <a:t>.</a:t>
              </a:r>
              <a:endParaRPr lang="en-US" dirty="0">
                <a:solidFill>
                  <a:schemeClr val="bg2">
                    <a:lumMod val="25000"/>
                  </a:schemeClr>
                </a:solidFill>
                <a:latin typeface="+mj-lt"/>
              </a:endParaRPr>
            </a:p>
          </p:txBody>
        </p:sp>
      </p:grpSp>
      <p:grpSp>
        <p:nvGrpSpPr>
          <p:cNvPr id="2" name="Group 1"/>
          <p:cNvGrpSpPr/>
          <p:nvPr/>
        </p:nvGrpSpPr>
        <p:grpSpPr>
          <a:xfrm>
            <a:off x="1038476" y="2592601"/>
            <a:ext cx="7633097" cy="1064142"/>
            <a:chOff x="1053703" y="2102323"/>
            <a:chExt cx="7633097" cy="1064142"/>
          </a:xfrm>
        </p:grpSpPr>
        <p:sp>
          <p:nvSpPr>
            <p:cNvPr id="22" name="TextBox 21"/>
            <p:cNvSpPr txBox="1"/>
            <p:nvPr/>
          </p:nvSpPr>
          <p:spPr>
            <a:xfrm>
              <a:off x="1053703" y="2102323"/>
              <a:ext cx="5378366" cy="369332"/>
            </a:xfrm>
            <a:prstGeom prst="rect">
              <a:avLst/>
            </a:prstGeom>
            <a:noFill/>
          </p:spPr>
          <p:txBody>
            <a:bodyPr wrap="square" rtlCol="0">
              <a:spAutoFit/>
            </a:bodyPr>
            <a:lstStyle/>
            <a:p>
              <a:r>
                <a:rPr lang="en-US" i="1" dirty="0" smtClean="0">
                  <a:solidFill>
                    <a:schemeClr val="bg2">
                      <a:lumMod val="25000"/>
                    </a:schemeClr>
                  </a:solidFill>
                </a:rPr>
                <a:t>Extensible </a:t>
              </a:r>
              <a:r>
                <a:rPr lang="en-US" i="1" dirty="0">
                  <a:solidFill>
                    <a:schemeClr val="bg2">
                      <a:lumMod val="25000"/>
                    </a:schemeClr>
                  </a:solidFill>
                </a:rPr>
                <a:t>Crawler Plug-in Framework</a:t>
              </a:r>
            </a:p>
          </p:txBody>
        </p:sp>
        <p:sp>
          <p:nvSpPr>
            <p:cNvPr id="25" name="TextBox 24"/>
            <p:cNvSpPr txBox="1"/>
            <p:nvPr/>
          </p:nvSpPr>
          <p:spPr>
            <a:xfrm>
              <a:off x="1053703" y="2520134"/>
              <a:ext cx="7633097" cy="646331"/>
            </a:xfrm>
            <a:prstGeom prst="rect">
              <a:avLst/>
            </a:prstGeom>
            <a:noFill/>
          </p:spPr>
          <p:txBody>
            <a:bodyPr wrap="square" rtlCol="0">
              <a:spAutoFit/>
            </a:bodyPr>
            <a:lstStyle/>
            <a:p>
              <a:r>
                <a:rPr lang="en-US" dirty="0">
                  <a:solidFill>
                    <a:schemeClr val="bg2">
                      <a:lumMod val="25000"/>
                    </a:schemeClr>
                  </a:solidFill>
                  <a:latin typeface="+mj-lt"/>
                </a:rPr>
                <a:t>Oracle SES provides an extensible crawler plug-in (or connector) framework that lets you crawl and index proprietary document repositories.</a:t>
              </a:r>
            </a:p>
          </p:txBody>
        </p:sp>
      </p:grpSp>
    </p:spTree>
    <p:extLst>
      <p:ext uri="{BB962C8B-B14F-4D97-AF65-F5344CB8AC3E}">
        <p14:creationId xmlns:p14="http://schemas.microsoft.com/office/powerpoint/2010/main" val="20067696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14700"/>
            <a:ext cx="12192000" cy="35433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36712" y="3506952"/>
            <a:ext cx="6317231" cy="1569660"/>
          </a:xfrm>
          <a:prstGeom prst="rect">
            <a:avLst/>
          </a:prstGeom>
          <a:noFill/>
        </p:spPr>
        <p:txBody>
          <a:bodyPr wrap="square" rtlCol="0">
            <a:spAutoFit/>
          </a:bodyPr>
          <a:lstStyle/>
          <a:p>
            <a:r>
              <a:rPr lang="en-US" sz="9600" b="1" dirty="0" smtClean="0">
                <a:solidFill>
                  <a:schemeClr val="bg1"/>
                </a:solidFill>
                <a:latin typeface="Century Gothic" panose="020B0502020202020204" pitchFamily="34" charset="0"/>
              </a:rPr>
              <a:t>End.</a:t>
            </a:r>
            <a:endParaRPr lang="en-US" sz="9600" b="1" dirty="0">
              <a:solidFill>
                <a:schemeClr val="bg1"/>
              </a:solidFill>
              <a:latin typeface="Century Gothic" panose="020B0502020202020204" pitchFamily="34" charset="0"/>
            </a:endParaRPr>
          </a:p>
        </p:txBody>
      </p:sp>
    </p:spTree>
    <p:extLst>
      <p:ext uri="{BB962C8B-B14F-4D97-AF65-F5344CB8AC3E}">
        <p14:creationId xmlns:p14="http://schemas.microsoft.com/office/powerpoint/2010/main" val="126436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grayscl/>
            <a:extLst>
              <a:ext uri="{28A0092B-C50C-407E-A947-70E740481C1C}">
                <a14:useLocalDpi xmlns:a14="http://schemas.microsoft.com/office/drawing/2010/main" val="0"/>
              </a:ext>
            </a:extLst>
          </a:blip>
          <a:srcRect t="17310" b="52979"/>
          <a:stretch/>
        </p:blipFill>
        <p:spPr>
          <a:xfrm>
            <a:off x="0" y="1"/>
            <a:ext cx="12192000" cy="2197289"/>
          </a:xfrm>
          <a:prstGeom prst="rect">
            <a:avLst/>
          </a:prstGeom>
        </p:spPr>
      </p:pic>
      <p:sp>
        <p:nvSpPr>
          <p:cNvPr id="31" name="TextBox 30"/>
          <p:cNvSpPr txBox="1"/>
          <p:nvPr/>
        </p:nvSpPr>
        <p:spPr>
          <a:xfrm>
            <a:off x="398060" y="2453413"/>
            <a:ext cx="4339988" cy="1569660"/>
          </a:xfrm>
          <a:prstGeom prst="rect">
            <a:avLst/>
          </a:prstGeom>
          <a:noFill/>
        </p:spPr>
        <p:txBody>
          <a:bodyPr wrap="square" rtlCol="0">
            <a:spAutoFit/>
          </a:bodyPr>
          <a:lstStyle/>
          <a:p>
            <a:r>
              <a:rPr lang="en-US" sz="4800" b="1" dirty="0" smtClean="0">
                <a:solidFill>
                  <a:srgbClr val="FF2200"/>
                </a:solidFill>
                <a:latin typeface="Century Gothic" panose="020B0502020202020204" pitchFamily="34" charset="0"/>
              </a:rPr>
              <a:t>About Oracle Database</a:t>
            </a:r>
            <a:endParaRPr lang="en-US" sz="4800" b="1" dirty="0">
              <a:solidFill>
                <a:srgbClr val="FF2200"/>
              </a:solidFill>
              <a:latin typeface="Century Gothic" panose="020B0502020202020204" pitchFamily="34" charset="0"/>
            </a:endParaRPr>
          </a:p>
        </p:txBody>
      </p:sp>
      <p:grpSp>
        <p:nvGrpSpPr>
          <p:cNvPr id="30" name="Group 29"/>
          <p:cNvGrpSpPr/>
          <p:nvPr/>
        </p:nvGrpSpPr>
        <p:grpSpPr>
          <a:xfrm>
            <a:off x="4672817" y="2608112"/>
            <a:ext cx="7260610" cy="3908762"/>
            <a:chOff x="4739189" y="2550201"/>
            <a:chExt cx="7260610" cy="3908762"/>
          </a:xfrm>
        </p:grpSpPr>
        <p:sp>
          <p:nvSpPr>
            <p:cNvPr id="4" name="Rectangle 3"/>
            <p:cNvSpPr/>
            <p:nvPr/>
          </p:nvSpPr>
          <p:spPr>
            <a:xfrm>
              <a:off x="4739189" y="2550201"/>
              <a:ext cx="7260610" cy="3908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3833" r="11241" b="36079"/>
            <a:stretch/>
          </p:blipFill>
          <p:spPr>
            <a:xfrm>
              <a:off x="5009778" y="2602583"/>
              <a:ext cx="1345475" cy="742272"/>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val="0"/>
                </a:ext>
              </a:extLst>
            </a:blip>
            <a:srcRect t="17600" b="19770"/>
            <a:stretch/>
          </p:blipFill>
          <p:spPr>
            <a:xfrm>
              <a:off x="6860134" y="2680890"/>
              <a:ext cx="1220025" cy="764104"/>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674" t="18946" r="1" b="27004"/>
            <a:stretch/>
          </p:blipFill>
          <p:spPr>
            <a:xfrm>
              <a:off x="4879222" y="3496939"/>
              <a:ext cx="2401603" cy="623904"/>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07623" y="2649533"/>
              <a:ext cx="762046" cy="762046"/>
            </a:xfrm>
            <a:prstGeom prst="rect">
              <a:avLst/>
            </a:prstGeom>
          </p:spPr>
        </p:pic>
        <p:pic>
          <p:nvPicPr>
            <p:cNvPr id="17" name="Picture 16"/>
            <p:cNvPicPr>
              <a:picLocks noChangeAspect="1"/>
            </p:cNvPicPr>
            <p:nvPr/>
          </p:nvPicPr>
          <p:blipFill rotWithShape="1">
            <a:blip r:embed="rId7" cstate="print">
              <a:extLst>
                <a:ext uri="{28A0092B-C50C-407E-A947-70E740481C1C}">
                  <a14:useLocalDpi xmlns:a14="http://schemas.microsoft.com/office/drawing/2010/main" val="0"/>
                </a:ext>
              </a:extLst>
            </a:blip>
            <a:srcRect l="13577" r="12680"/>
            <a:stretch/>
          </p:blipFill>
          <p:spPr>
            <a:xfrm>
              <a:off x="10595199" y="2677332"/>
              <a:ext cx="1242205" cy="1024475"/>
            </a:xfrm>
            <a:prstGeom prst="rect">
              <a:avLst/>
            </a:prstGeom>
          </p:spPr>
        </p:pic>
        <p:pic>
          <p:nvPicPr>
            <p:cNvPr id="18" name="Picture 17"/>
            <p:cNvPicPr>
              <a:picLocks noChangeAspect="1"/>
            </p:cNvPicPr>
            <p:nvPr/>
          </p:nvPicPr>
          <p:blipFill rotWithShape="1">
            <a:blip r:embed="rId8">
              <a:extLst>
                <a:ext uri="{28A0092B-C50C-407E-A947-70E740481C1C}">
                  <a14:useLocalDpi xmlns:a14="http://schemas.microsoft.com/office/drawing/2010/main" val="0"/>
                </a:ext>
              </a:extLst>
            </a:blip>
            <a:srcRect t="37697" b="36945"/>
            <a:stretch/>
          </p:blipFill>
          <p:spPr>
            <a:xfrm>
              <a:off x="8688090" y="5456670"/>
              <a:ext cx="3102370" cy="786714"/>
            </a:xfrm>
            <a:prstGeom prst="rect">
              <a:avLst/>
            </a:prstGeom>
          </p:spPr>
        </p:pic>
        <p:pic>
          <p:nvPicPr>
            <p:cNvPr id="19" name="Picture 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43343" y="3486791"/>
              <a:ext cx="2382800" cy="929292"/>
            </a:xfrm>
            <a:prstGeom prst="rect">
              <a:avLst/>
            </a:prstGeom>
          </p:spPr>
        </p:pic>
        <p:pic>
          <p:nvPicPr>
            <p:cNvPr id="20" name="Picture 19"/>
            <p:cNvPicPr>
              <a:picLocks noChangeAspect="1"/>
            </p:cNvPicPr>
            <p:nvPr/>
          </p:nvPicPr>
          <p:blipFill rotWithShape="1">
            <a:blip r:embed="rId10" cstate="print">
              <a:extLst>
                <a:ext uri="{28A0092B-C50C-407E-A947-70E740481C1C}">
                  <a14:useLocalDpi xmlns:a14="http://schemas.microsoft.com/office/drawing/2010/main" val="0"/>
                </a:ext>
              </a:extLst>
            </a:blip>
            <a:srcRect l="11658" t="38491" r="11265" b="38113"/>
            <a:stretch/>
          </p:blipFill>
          <p:spPr>
            <a:xfrm>
              <a:off x="6043423" y="5888175"/>
              <a:ext cx="2013650" cy="407994"/>
            </a:xfrm>
            <a:prstGeom prst="rect">
              <a:avLst/>
            </a:prstGeom>
          </p:spPr>
        </p:pic>
        <p:pic>
          <p:nvPicPr>
            <p:cNvPr id="21" name="Picture 20"/>
            <p:cNvPicPr>
              <a:picLocks noChangeAspect="1"/>
            </p:cNvPicPr>
            <p:nvPr/>
          </p:nvPicPr>
          <p:blipFill rotWithShape="1">
            <a:blip r:embed="rId11" cstate="print">
              <a:extLst>
                <a:ext uri="{28A0092B-C50C-407E-A947-70E740481C1C}">
                  <a14:useLocalDpi xmlns:a14="http://schemas.microsoft.com/office/drawing/2010/main" val="0"/>
                </a:ext>
              </a:extLst>
            </a:blip>
            <a:srcRect l="15988" t="18151" r="13371" b="17849"/>
            <a:stretch/>
          </p:blipFill>
          <p:spPr>
            <a:xfrm>
              <a:off x="4850966" y="5649496"/>
              <a:ext cx="704445" cy="638216"/>
            </a:xfrm>
            <a:prstGeom prst="rect">
              <a:avLst/>
            </a:prstGeom>
          </p:spPr>
        </p:pic>
        <p:pic>
          <p:nvPicPr>
            <p:cNvPr id="22" name="Picture 21"/>
            <p:cNvPicPr>
              <a:picLocks noChangeAspect="1"/>
            </p:cNvPicPr>
            <p:nvPr/>
          </p:nvPicPr>
          <p:blipFill rotWithShape="1">
            <a:blip r:embed="rId12" cstate="print">
              <a:extLst>
                <a:ext uri="{28A0092B-C50C-407E-A947-70E740481C1C}">
                  <a14:useLocalDpi xmlns:a14="http://schemas.microsoft.com/office/drawing/2010/main" val="0"/>
                </a:ext>
              </a:extLst>
            </a:blip>
            <a:srcRect l="6286" t="15740" b="24078"/>
            <a:stretch/>
          </p:blipFill>
          <p:spPr>
            <a:xfrm>
              <a:off x="10215638" y="3908109"/>
              <a:ext cx="1621766" cy="542442"/>
            </a:xfrm>
            <a:prstGeom prst="rect">
              <a:avLst/>
            </a:prstGeom>
          </p:spPr>
        </p:pic>
        <p:pic>
          <p:nvPicPr>
            <p:cNvPr id="23" name="Picture 22"/>
            <p:cNvPicPr>
              <a:picLocks noChangeAspect="1"/>
            </p:cNvPicPr>
            <p:nvPr/>
          </p:nvPicPr>
          <p:blipFill rotWithShape="1">
            <a:blip r:embed="rId13" cstate="print">
              <a:extLst>
                <a:ext uri="{28A0092B-C50C-407E-A947-70E740481C1C}">
                  <a14:useLocalDpi xmlns:a14="http://schemas.microsoft.com/office/drawing/2010/main" val="0"/>
                </a:ext>
              </a:extLst>
            </a:blip>
            <a:srcRect l="6833" t="21651" r="9672" b="20341"/>
            <a:stretch/>
          </p:blipFill>
          <p:spPr>
            <a:xfrm>
              <a:off x="6046338" y="4312605"/>
              <a:ext cx="2279076" cy="720932"/>
            </a:xfrm>
            <a:prstGeom prst="rect">
              <a:avLst/>
            </a:prstGeom>
          </p:spPr>
        </p:pic>
        <p:pic>
          <p:nvPicPr>
            <p:cNvPr id="24" name="Picture 23"/>
            <p:cNvPicPr>
              <a:picLocks noChangeAspect="1"/>
            </p:cNvPicPr>
            <p:nvPr/>
          </p:nvPicPr>
          <p:blipFill rotWithShape="1">
            <a:blip r:embed="rId14" cstate="print">
              <a:extLst>
                <a:ext uri="{28A0092B-C50C-407E-A947-70E740481C1C}">
                  <a14:useLocalDpi xmlns:a14="http://schemas.microsoft.com/office/drawing/2010/main" val="0"/>
                </a:ext>
              </a:extLst>
            </a:blip>
            <a:srcRect l="31132" r="28201"/>
            <a:stretch/>
          </p:blipFill>
          <p:spPr>
            <a:xfrm>
              <a:off x="4889011" y="4353684"/>
              <a:ext cx="729236" cy="1008021"/>
            </a:xfrm>
            <a:prstGeom prst="rect">
              <a:avLst/>
            </a:prstGeom>
          </p:spPr>
        </p:pic>
        <p:pic>
          <p:nvPicPr>
            <p:cNvPr id="25" name="Picture 24"/>
            <p:cNvPicPr>
              <a:picLocks noChangeAspect="1"/>
            </p:cNvPicPr>
            <p:nvPr/>
          </p:nvPicPr>
          <p:blipFill rotWithShape="1">
            <a:blip r:embed="rId15" cstate="print">
              <a:extLst>
                <a:ext uri="{28A0092B-C50C-407E-A947-70E740481C1C}">
                  <a14:useLocalDpi xmlns:a14="http://schemas.microsoft.com/office/drawing/2010/main" val="0"/>
                </a:ext>
              </a:extLst>
            </a:blip>
            <a:srcRect l="4475" t="27903" r="54407" b="19412"/>
            <a:stretch/>
          </p:blipFill>
          <p:spPr>
            <a:xfrm>
              <a:off x="5830289" y="5124606"/>
              <a:ext cx="1271334" cy="677672"/>
            </a:xfrm>
            <a:prstGeom prst="rect">
              <a:avLst/>
            </a:prstGeom>
          </p:spPr>
        </p:pic>
        <p:pic>
          <p:nvPicPr>
            <p:cNvPr id="26" name="Picture 25"/>
            <p:cNvPicPr>
              <a:picLocks noChangeAspect="1"/>
            </p:cNvPicPr>
            <p:nvPr/>
          </p:nvPicPr>
          <p:blipFill rotWithShape="1">
            <a:blip r:embed="rId16">
              <a:extLst>
                <a:ext uri="{28A0092B-C50C-407E-A947-70E740481C1C}">
                  <a14:useLocalDpi xmlns:a14="http://schemas.microsoft.com/office/drawing/2010/main" val="0"/>
                </a:ext>
              </a:extLst>
            </a:blip>
            <a:srcRect t="32634"/>
            <a:stretch/>
          </p:blipFill>
          <p:spPr>
            <a:xfrm>
              <a:off x="8775504" y="4473847"/>
              <a:ext cx="1123631" cy="636450"/>
            </a:xfrm>
            <a:prstGeom prst="rect">
              <a:avLst/>
            </a:prstGeom>
          </p:spPr>
        </p:pic>
        <p:pic>
          <p:nvPicPr>
            <p:cNvPr id="27" name="Picture 2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0595198" y="4590368"/>
              <a:ext cx="1164869" cy="736439"/>
            </a:xfrm>
            <a:prstGeom prst="rect">
              <a:avLst/>
            </a:prstGeom>
          </p:spPr>
        </p:pic>
        <p:pic>
          <p:nvPicPr>
            <p:cNvPr id="28" name="Picture 27"/>
            <p:cNvPicPr>
              <a:picLocks noChangeAspect="1"/>
            </p:cNvPicPr>
            <p:nvPr/>
          </p:nvPicPr>
          <p:blipFill rotWithShape="1">
            <a:blip r:embed="rId18" cstate="print">
              <a:extLst>
                <a:ext uri="{28A0092B-C50C-407E-A947-70E740481C1C}">
                  <a14:useLocalDpi xmlns:a14="http://schemas.microsoft.com/office/drawing/2010/main" val="0"/>
                </a:ext>
              </a:extLst>
            </a:blip>
            <a:srcRect t="7274" b="26570"/>
            <a:stretch/>
          </p:blipFill>
          <p:spPr>
            <a:xfrm>
              <a:off x="9416816" y="2945355"/>
              <a:ext cx="1015988" cy="504102"/>
            </a:xfrm>
            <a:prstGeom prst="rect">
              <a:avLst/>
            </a:prstGeom>
          </p:spPr>
        </p:pic>
        <p:pic>
          <p:nvPicPr>
            <p:cNvPr id="29" name="Picture 28"/>
            <p:cNvPicPr>
              <a:picLocks noChangeAspect="1"/>
            </p:cNvPicPr>
            <p:nvPr/>
          </p:nvPicPr>
          <p:blipFill rotWithShape="1">
            <a:blip r:embed="rId19" cstate="print">
              <a:extLst>
                <a:ext uri="{28A0092B-C50C-407E-A947-70E740481C1C}">
                  <a14:useLocalDpi xmlns:a14="http://schemas.microsoft.com/office/drawing/2010/main" val="0"/>
                </a:ext>
              </a:extLst>
            </a:blip>
            <a:srcRect l="30947" t="13788" r="30142" b="12779"/>
            <a:stretch/>
          </p:blipFill>
          <p:spPr>
            <a:xfrm>
              <a:off x="7880917" y="4981382"/>
              <a:ext cx="769650" cy="760700"/>
            </a:xfrm>
            <a:prstGeom prst="rect">
              <a:avLst/>
            </a:prstGeom>
          </p:spPr>
        </p:pic>
      </p:grpSp>
      <p:grpSp>
        <p:nvGrpSpPr>
          <p:cNvPr id="32" name="Group 31"/>
          <p:cNvGrpSpPr/>
          <p:nvPr/>
        </p:nvGrpSpPr>
        <p:grpSpPr>
          <a:xfrm>
            <a:off x="-405246" y="2009990"/>
            <a:ext cx="4143056" cy="5667522"/>
            <a:chOff x="70990" y="1252237"/>
            <a:chExt cx="4143056" cy="5667522"/>
          </a:xfrm>
        </p:grpSpPr>
        <p:sp>
          <p:nvSpPr>
            <p:cNvPr id="33" name="Oval 3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39"/>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71397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14700"/>
            <a:ext cx="12192000" cy="3543300"/>
          </a:xfrm>
          <a:prstGeom prst="rect">
            <a:avLst/>
          </a:pr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8467" y="685800"/>
            <a:ext cx="4755848" cy="2133600"/>
          </a:xfrm>
          <a:prstGeom prst="rect">
            <a:avLst/>
          </a:prstGeom>
          <a:solidFill>
            <a:schemeClr val="bg1"/>
          </a:solidFill>
        </p:spPr>
      </p:pic>
    </p:spTree>
    <p:extLst>
      <p:ext uri="{BB962C8B-B14F-4D97-AF65-F5344CB8AC3E}">
        <p14:creationId xmlns:p14="http://schemas.microsoft.com/office/powerpoint/2010/main" val="26421643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2200"/>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grayscl/>
            <a:extLst>
              <a:ext uri="{28A0092B-C50C-407E-A947-70E740481C1C}">
                <a14:useLocalDpi xmlns:a14="http://schemas.microsoft.com/office/drawing/2010/main" val="0"/>
              </a:ext>
            </a:extLst>
          </a:blip>
          <a:srcRect t="49125" b="12279"/>
          <a:stretch/>
        </p:blipFill>
        <p:spPr>
          <a:xfrm>
            <a:off x="0" y="0"/>
            <a:ext cx="12192000" cy="3529263"/>
          </a:xfrm>
          <a:prstGeom prst="rect">
            <a:avLst/>
          </a:prstGeom>
        </p:spPr>
      </p:pic>
      <p:sp>
        <p:nvSpPr>
          <p:cNvPr id="3" name="TextBox 2"/>
          <p:cNvSpPr txBox="1"/>
          <p:nvPr/>
        </p:nvSpPr>
        <p:spPr>
          <a:xfrm>
            <a:off x="460056" y="3767282"/>
            <a:ext cx="9871059" cy="923330"/>
          </a:xfrm>
          <a:prstGeom prst="rect">
            <a:avLst/>
          </a:prstGeom>
          <a:noFill/>
        </p:spPr>
        <p:txBody>
          <a:bodyPr wrap="square" rtlCol="0">
            <a:spAutoFit/>
          </a:bodyPr>
          <a:lstStyle/>
          <a:p>
            <a:r>
              <a:rPr lang="en-US" sz="5400" b="1" dirty="0">
                <a:solidFill>
                  <a:schemeClr val="bg1"/>
                </a:solidFill>
                <a:latin typeface="Century Gothic" panose="020B0502020202020204" pitchFamily="34" charset="0"/>
              </a:rPr>
              <a:t>The Minion Search Engine</a:t>
            </a:r>
          </a:p>
        </p:txBody>
      </p:sp>
    </p:spTree>
    <p:extLst>
      <p:ext uri="{BB962C8B-B14F-4D97-AF65-F5344CB8AC3E}">
        <p14:creationId xmlns:p14="http://schemas.microsoft.com/office/powerpoint/2010/main" val="3518753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2200"/>
        </a:solidFill>
        <a:effectLst/>
      </p:bgPr>
    </p:bg>
    <p:spTree>
      <p:nvGrpSpPr>
        <p:cNvPr id="1" name=""/>
        <p:cNvGrpSpPr/>
        <p:nvPr/>
      </p:nvGrpSpPr>
      <p:grpSpPr>
        <a:xfrm>
          <a:off x="0" y="0"/>
          <a:ext cx="0" cy="0"/>
          <a:chOff x="0" y="0"/>
          <a:chExt cx="0" cy="0"/>
        </a:xfrm>
      </p:grpSpPr>
      <p:grpSp>
        <p:nvGrpSpPr>
          <p:cNvPr id="118" name="Group 117"/>
          <p:cNvGrpSpPr/>
          <p:nvPr/>
        </p:nvGrpSpPr>
        <p:grpSpPr>
          <a:xfrm>
            <a:off x="8048944" y="2138804"/>
            <a:ext cx="4143056" cy="5667522"/>
            <a:chOff x="70990" y="1252237"/>
            <a:chExt cx="4143056" cy="5667522"/>
          </a:xfrm>
        </p:grpSpPr>
        <p:sp>
          <p:nvSpPr>
            <p:cNvPr id="24" name="Oval 23"/>
            <p:cNvSpPr/>
            <p:nvPr/>
          </p:nvSpPr>
          <p:spPr>
            <a:xfrm rot="20720095">
              <a:off x="182880" y="4077723"/>
              <a:ext cx="548640" cy="548640"/>
            </a:xfrm>
            <a:prstGeom prst="ellipse">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rot="2184677">
              <a:off x="2057883" y="3352504"/>
              <a:ext cx="1097280" cy="1097280"/>
            </a:xfrm>
            <a:prstGeom prst="ellipse">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0562380">
              <a:off x="1209987" y="1252237"/>
              <a:ext cx="548640" cy="548640"/>
            </a:xfrm>
            <a:prstGeom prst="ellipse">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19692788">
              <a:off x="3665406" y="5264161"/>
              <a:ext cx="548640" cy="548640"/>
            </a:xfrm>
            <a:prstGeom prst="ellipse">
              <a:avLst/>
            </a:prstGeom>
            <a:solidFill>
              <a:schemeClr val="bg1">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79"/>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 name="TextBox 105"/>
          <p:cNvSpPr txBox="1"/>
          <p:nvPr/>
        </p:nvSpPr>
        <p:spPr>
          <a:xfrm>
            <a:off x="6732519" y="639072"/>
            <a:ext cx="4979889" cy="923330"/>
          </a:xfrm>
          <a:prstGeom prst="rect">
            <a:avLst/>
          </a:prstGeom>
          <a:noFill/>
        </p:spPr>
        <p:txBody>
          <a:bodyPr wrap="square" rtlCol="0">
            <a:spAutoFit/>
          </a:bodyPr>
          <a:lstStyle/>
          <a:p>
            <a:r>
              <a:rPr lang="en-US" sz="5400" b="1" dirty="0" smtClean="0">
                <a:solidFill>
                  <a:schemeClr val="bg1"/>
                </a:solidFill>
                <a:latin typeface="Century Gothic" panose="020B0502020202020204" pitchFamily="34" charset="0"/>
              </a:rPr>
              <a:t>Search Engine</a:t>
            </a:r>
          </a:p>
        </p:txBody>
      </p:sp>
      <p:sp>
        <p:nvSpPr>
          <p:cNvPr id="108" name="TextBox 107"/>
          <p:cNvSpPr txBox="1"/>
          <p:nvPr/>
        </p:nvSpPr>
        <p:spPr>
          <a:xfrm>
            <a:off x="4572000" y="1562402"/>
            <a:ext cx="7140409" cy="1938992"/>
          </a:xfrm>
          <a:prstGeom prst="rect">
            <a:avLst/>
          </a:prstGeom>
          <a:noFill/>
        </p:spPr>
        <p:txBody>
          <a:bodyPr wrap="square" rtlCol="0">
            <a:spAutoFit/>
          </a:bodyPr>
          <a:lstStyle/>
          <a:p>
            <a:pPr algn="r"/>
            <a:r>
              <a:rPr lang="en-US" sz="2000" dirty="0">
                <a:latin typeface="+mj-lt"/>
              </a:rPr>
              <a:t>A search engine is an information retrieval system designed to help find information stored on a computer system. The search results are usually presented in a list and are commonly called hits. Search engines help to minimize the time required to find information and the amount of information which must be consulted, akin to other techniques for managing information </a:t>
            </a:r>
            <a:r>
              <a:rPr lang="en-US" sz="2000" dirty="0" smtClean="0">
                <a:latin typeface="+mj-lt"/>
              </a:rPr>
              <a:t>overload.</a:t>
            </a:r>
            <a:endParaRPr lang="en-US" sz="2000" dirty="0">
              <a:latin typeface="+mj-lt"/>
            </a:endParaRPr>
          </a:p>
        </p:txBody>
      </p:sp>
      <p:pic>
        <p:nvPicPr>
          <p:cNvPr id="111" name="Picture 1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469" y="1443815"/>
            <a:ext cx="3905647" cy="3305154"/>
          </a:xfrm>
          <a:prstGeom prst="rect">
            <a:avLst/>
          </a:prstGeom>
        </p:spPr>
      </p:pic>
    </p:spTree>
    <p:extLst>
      <p:ext uri="{BB962C8B-B14F-4D97-AF65-F5344CB8AC3E}">
        <p14:creationId xmlns:p14="http://schemas.microsoft.com/office/powerpoint/2010/main" val="3349785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5400000">
            <a:off x="6845967" y="1511971"/>
            <a:ext cx="6858001" cy="3834063"/>
          </a:xfrm>
          <a:prstGeom prst="rect">
            <a:avLst/>
          </a:prstGeom>
        </p:spPr>
      </p:pic>
      <p:sp>
        <p:nvSpPr>
          <p:cNvPr id="3" name="TextBox 2"/>
          <p:cNvSpPr txBox="1"/>
          <p:nvPr/>
        </p:nvSpPr>
        <p:spPr>
          <a:xfrm>
            <a:off x="4465928" y="1301934"/>
            <a:ext cx="3643355" cy="830997"/>
          </a:xfrm>
          <a:prstGeom prst="rect">
            <a:avLst/>
          </a:prstGeom>
          <a:noFill/>
        </p:spPr>
        <p:txBody>
          <a:bodyPr wrap="square" rtlCol="0">
            <a:spAutoFit/>
          </a:bodyPr>
          <a:lstStyle/>
          <a:p>
            <a:pPr algn="r"/>
            <a:r>
              <a:rPr lang="en-US" sz="4800" b="1" dirty="0" smtClean="0">
                <a:solidFill>
                  <a:srgbClr val="FF2200"/>
                </a:solidFill>
                <a:latin typeface="Century Gothic" panose="020B0502020202020204" pitchFamily="34" charset="0"/>
              </a:rPr>
              <a:t>Oracle Text</a:t>
            </a:r>
            <a:endParaRPr lang="en-US" sz="4800" b="1" dirty="0">
              <a:solidFill>
                <a:srgbClr val="FF2200"/>
              </a:solidFill>
              <a:latin typeface="Century Gothic" panose="020B0502020202020204" pitchFamily="34" charset="0"/>
            </a:endParaRPr>
          </a:p>
        </p:txBody>
      </p:sp>
      <p:grpSp>
        <p:nvGrpSpPr>
          <p:cNvPr id="27" name="Group 26"/>
          <p:cNvGrpSpPr/>
          <p:nvPr/>
        </p:nvGrpSpPr>
        <p:grpSpPr>
          <a:xfrm>
            <a:off x="545430" y="2137906"/>
            <a:ext cx="7563854" cy="1947782"/>
            <a:chOff x="641683" y="838495"/>
            <a:chExt cx="7563854" cy="1947782"/>
          </a:xfrm>
          <a:solidFill>
            <a:schemeClr val="bg1"/>
          </a:solidFill>
        </p:grpSpPr>
        <p:sp>
          <p:nvSpPr>
            <p:cNvPr id="4" name="TextBox 3"/>
            <p:cNvSpPr txBox="1"/>
            <p:nvPr/>
          </p:nvSpPr>
          <p:spPr>
            <a:xfrm>
              <a:off x="4050985" y="838495"/>
              <a:ext cx="4154552" cy="461665"/>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r"/>
              <a:r>
                <a:rPr lang="en-US" sz="2400" b="1" dirty="0">
                  <a:solidFill>
                    <a:schemeClr val="bg2">
                      <a:lumMod val="25000"/>
                    </a:schemeClr>
                  </a:solidFill>
                  <a:latin typeface="Century Gothic" panose="020B0502020202020204" pitchFamily="34" charset="0"/>
                </a:rPr>
                <a:t>Introduction to Oracle Text</a:t>
              </a:r>
            </a:p>
          </p:txBody>
        </p:sp>
        <p:sp>
          <p:nvSpPr>
            <p:cNvPr id="10" name="TextBox 9"/>
            <p:cNvSpPr txBox="1"/>
            <p:nvPr/>
          </p:nvSpPr>
          <p:spPr>
            <a:xfrm>
              <a:off x="641683" y="1308949"/>
              <a:ext cx="7563853" cy="1477328"/>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r"/>
              <a:r>
                <a:rPr lang="en-US" dirty="0">
                  <a:solidFill>
                    <a:schemeClr val="bg2">
                      <a:lumMod val="25000"/>
                    </a:schemeClr>
                  </a:solidFill>
                  <a:latin typeface="+mj-lt"/>
                </a:rPr>
                <a:t>Oracle Text enables you to build text query applications and document classification applications. Oracle Text provides indexing, word and theme searching, and viewing capabilities for text.</a:t>
              </a:r>
            </a:p>
            <a:p>
              <a:pPr algn="r"/>
              <a:r>
                <a:rPr lang="en-US" dirty="0" smtClean="0">
                  <a:solidFill>
                    <a:schemeClr val="bg2">
                      <a:lumMod val="25000"/>
                    </a:schemeClr>
                  </a:solidFill>
                  <a:latin typeface="+mj-lt"/>
                </a:rPr>
                <a:t>To </a:t>
              </a:r>
              <a:r>
                <a:rPr lang="en-US" dirty="0">
                  <a:solidFill>
                    <a:schemeClr val="bg2">
                      <a:lumMod val="25000"/>
                    </a:schemeClr>
                  </a:solidFill>
                  <a:latin typeface="+mj-lt"/>
                </a:rPr>
                <a:t>design an Oracle Text application, first determine the type of queries you expect to run. This enables you to choose the most suitable index for the task.</a:t>
              </a:r>
            </a:p>
          </p:txBody>
        </p:sp>
      </p:grpSp>
      <p:grpSp>
        <p:nvGrpSpPr>
          <p:cNvPr id="30" name="Group 29"/>
          <p:cNvGrpSpPr/>
          <p:nvPr/>
        </p:nvGrpSpPr>
        <p:grpSpPr>
          <a:xfrm>
            <a:off x="-405246" y="2009990"/>
            <a:ext cx="4143056" cy="5667522"/>
            <a:chOff x="70990" y="1252237"/>
            <a:chExt cx="4143056" cy="5667522"/>
          </a:xfrm>
        </p:grpSpPr>
        <p:sp>
          <p:nvSpPr>
            <p:cNvPr id="31" name="Oval 30"/>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563750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rot="5400000">
            <a:off x="6845967" y="1511971"/>
            <a:ext cx="6858001" cy="3834063"/>
          </a:xfrm>
          <a:prstGeom prst="rect">
            <a:avLst/>
          </a:prstGeom>
        </p:spPr>
      </p:pic>
      <p:sp>
        <p:nvSpPr>
          <p:cNvPr id="3" name="TextBox 2"/>
          <p:cNvSpPr txBox="1"/>
          <p:nvPr/>
        </p:nvSpPr>
        <p:spPr>
          <a:xfrm>
            <a:off x="4562181" y="2523"/>
            <a:ext cx="3643355" cy="830997"/>
          </a:xfrm>
          <a:prstGeom prst="rect">
            <a:avLst/>
          </a:prstGeom>
          <a:noFill/>
        </p:spPr>
        <p:txBody>
          <a:bodyPr wrap="square" rtlCol="0">
            <a:spAutoFit/>
          </a:bodyPr>
          <a:lstStyle/>
          <a:p>
            <a:pPr algn="r"/>
            <a:r>
              <a:rPr lang="en-US" sz="4800" b="1" dirty="0" smtClean="0">
                <a:solidFill>
                  <a:srgbClr val="FF2200"/>
                </a:solidFill>
                <a:latin typeface="Century Gothic" panose="020B0502020202020204" pitchFamily="34" charset="0"/>
              </a:rPr>
              <a:t>Oracle Text</a:t>
            </a:r>
            <a:endParaRPr lang="en-US" sz="4800" b="1" dirty="0">
              <a:solidFill>
                <a:srgbClr val="FF2200"/>
              </a:solidFill>
              <a:latin typeface="Century Gothic" panose="020B0502020202020204" pitchFamily="34" charset="0"/>
            </a:endParaRPr>
          </a:p>
        </p:txBody>
      </p:sp>
      <p:grpSp>
        <p:nvGrpSpPr>
          <p:cNvPr id="28" name="Group 27"/>
          <p:cNvGrpSpPr/>
          <p:nvPr/>
        </p:nvGrpSpPr>
        <p:grpSpPr>
          <a:xfrm>
            <a:off x="315797" y="831845"/>
            <a:ext cx="7889738" cy="5449519"/>
            <a:chOff x="0" y="2785242"/>
            <a:chExt cx="8205536" cy="3366142"/>
          </a:xfrm>
          <a:solidFill>
            <a:schemeClr val="bg1"/>
          </a:solidFill>
        </p:grpSpPr>
        <p:sp>
          <p:nvSpPr>
            <p:cNvPr id="11" name="TextBox 10"/>
            <p:cNvSpPr txBox="1"/>
            <p:nvPr/>
          </p:nvSpPr>
          <p:spPr>
            <a:xfrm>
              <a:off x="2859985" y="2785242"/>
              <a:ext cx="5333039" cy="830997"/>
            </a:xfrm>
            <a:prstGeom prst="rect">
              <a:avLst/>
            </a:prstGeom>
            <a:grpFill/>
          </p:spPr>
          <p:txBody>
            <a:bodyPr wrap="square" rtlCol="0">
              <a:spAutoFit/>
            </a:bodyPr>
            <a:lstStyle/>
            <a:p>
              <a:pPr algn="r"/>
              <a:r>
                <a:rPr lang="en-US" sz="2400" b="1" dirty="0" smtClean="0">
                  <a:solidFill>
                    <a:schemeClr val="bg2">
                      <a:lumMod val="25000"/>
                    </a:schemeClr>
                  </a:solidFill>
                  <a:latin typeface="Century Gothic" panose="020B0502020202020204" pitchFamily="34" charset="0"/>
                </a:rPr>
                <a:t>Three categories of applications for Oracle </a:t>
              </a:r>
              <a:r>
                <a:rPr lang="en-US" sz="2400" b="1" dirty="0">
                  <a:solidFill>
                    <a:schemeClr val="bg2">
                      <a:lumMod val="25000"/>
                    </a:schemeClr>
                  </a:solidFill>
                  <a:latin typeface="Century Gothic" panose="020B0502020202020204" pitchFamily="34" charset="0"/>
                </a:rPr>
                <a:t>T</a:t>
              </a:r>
              <a:r>
                <a:rPr lang="en-US" sz="2400" b="1" dirty="0" smtClean="0">
                  <a:solidFill>
                    <a:schemeClr val="bg2">
                      <a:lumMod val="25000"/>
                    </a:schemeClr>
                  </a:solidFill>
                  <a:latin typeface="Century Gothic" panose="020B0502020202020204" pitchFamily="34" charset="0"/>
                </a:rPr>
                <a:t>ext</a:t>
              </a:r>
              <a:endParaRPr lang="en-US" sz="2400" b="1" dirty="0">
                <a:solidFill>
                  <a:schemeClr val="bg2">
                    <a:lumMod val="25000"/>
                  </a:schemeClr>
                </a:solidFill>
                <a:latin typeface="Century Gothic" panose="020B0502020202020204" pitchFamily="34" charset="0"/>
              </a:endParaRPr>
            </a:p>
          </p:txBody>
        </p:sp>
        <p:sp>
          <p:nvSpPr>
            <p:cNvPr id="14" name="TextBox 13"/>
            <p:cNvSpPr txBox="1"/>
            <p:nvPr/>
          </p:nvSpPr>
          <p:spPr>
            <a:xfrm>
              <a:off x="0" y="3287888"/>
              <a:ext cx="8205536" cy="1254740"/>
            </a:xfrm>
            <a:prstGeom prst="rect">
              <a:avLst/>
            </a:prstGeom>
            <a:grpFill/>
          </p:spPr>
          <p:txBody>
            <a:bodyPr wrap="square" rtlCol="0">
              <a:spAutoFit/>
            </a:bodyPr>
            <a:lstStyle/>
            <a:p>
              <a:pPr algn="r"/>
              <a:r>
                <a:rPr lang="en-US" i="1" dirty="0">
                  <a:solidFill>
                    <a:schemeClr val="bg2">
                      <a:lumMod val="25000"/>
                    </a:schemeClr>
                  </a:solidFill>
                </a:rPr>
                <a:t>Document Collection </a:t>
              </a:r>
              <a:r>
                <a:rPr lang="en-US" i="1" dirty="0" smtClean="0">
                  <a:solidFill>
                    <a:schemeClr val="bg2">
                      <a:lumMod val="25000"/>
                    </a:schemeClr>
                  </a:solidFill>
                </a:rPr>
                <a:t>Applications</a:t>
              </a:r>
            </a:p>
            <a:p>
              <a:pPr algn="r"/>
              <a:r>
                <a:rPr lang="en-US" dirty="0">
                  <a:solidFill>
                    <a:schemeClr val="bg2">
                      <a:lumMod val="25000"/>
                    </a:schemeClr>
                  </a:solidFill>
                  <a:latin typeface="+mj-lt"/>
                </a:rPr>
                <a:t>A text query application enables users to search document collections, such as Web sites, digital libraries, or document warehouses. The collection is typically static with no significant change in content after the initial indexing </a:t>
              </a:r>
              <a:r>
                <a:rPr lang="en-US" dirty="0" smtClean="0">
                  <a:solidFill>
                    <a:schemeClr val="bg2">
                      <a:lumMod val="25000"/>
                    </a:schemeClr>
                  </a:solidFill>
                  <a:latin typeface="+mj-lt"/>
                </a:rPr>
                <a:t>run. Documents </a:t>
              </a:r>
              <a:r>
                <a:rPr lang="en-US" dirty="0">
                  <a:solidFill>
                    <a:schemeClr val="bg2">
                      <a:lumMod val="25000"/>
                    </a:schemeClr>
                  </a:solidFill>
                  <a:latin typeface="+mj-lt"/>
                </a:rPr>
                <a:t>can be of any size and of different formats, such as HTML, PDF, or Microsoft Word. These documents are stored in a document table. Searching is enabled by first indexing the document collection.</a:t>
              </a:r>
            </a:p>
          </p:txBody>
        </p:sp>
        <p:sp>
          <p:nvSpPr>
            <p:cNvPr id="16" name="TextBox 15"/>
            <p:cNvSpPr txBox="1"/>
            <p:nvPr/>
          </p:nvSpPr>
          <p:spPr>
            <a:xfrm>
              <a:off x="0" y="4509174"/>
              <a:ext cx="8205536" cy="912539"/>
            </a:xfrm>
            <a:prstGeom prst="rect">
              <a:avLst/>
            </a:prstGeom>
            <a:grpFill/>
          </p:spPr>
          <p:txBody>
            <a:bodyPr wrap="square" rtlCol="0">
              <a:spAutoFit/>
            </a:bodyPr>
            <a:lstStyle/>
            <a:p>
              <a:pPr algn="r"/>
              <a:r>
                <a:rPr lang="en-US" i="1" dirty="0">
                  <a:solidFill>
                    <a:schemeClr val="bg2">
                      <a:lumMod val="25000"/>
                    </a:schemeClr>
                  </a:solidFill>
                </a:rPr>
                <a:t>Catalog Information </a:t>
              </a:r>
              <a:r>
                <a:rPr lang="en-US" i="1" dirty="0" smtClean="0">
                  <a:solidFill>
                    <a:schemeClr val="bg2">
                      <a:lumMod val="25000"/>
                    </a:schemeClr>
                  </a:solidFill>
                </a:rPr>
                <a:t>Applications</a:t>
              </a:r>
            </a:p>
            <a:p>
              <a:pPr algn="r"/>
              <a:r>
                <a:rPr lang="en-US" dirty="0">
                  <a:solidFill>
                    <a:schemeClr val="bg2">
                      <a:lumMod val="25000"/>
                    </a:schemeClr>
                  </a:solidFill>
                  <a:latin typeface="+mj-lt"/>
                </a:rPr>
                <a:t>Catalog information consists of inventory type information, such as that of an online book store or auction site. The stored information consists of text information, such as book titles, and related structured information, such as price. The information is usually updated regularly to keep the online catalog up to date with the inventory.</a:t>
              </a:r>
            </a:p>
          </p:txBody>
        </p:sp>
        <p:sp>
          <p:nvSpPr>
            <p:cNvPr id="17" name="TextBox 16"/>
            <p:cNvSpPr txBox="1"/>
            <p:nvPr/>
          </p:nvSpPr>
          <p:spPr>
            <a:xfrm>
              <a:off x="1" y="5409946"/>
              <a:ext cx="8193024" cy="741438"/>
            </a:xfrm>
            <a:prstGeom prst="rect">
              <a:avLst/>
            </a:prstGeom>
            <a:grpFill/>
          </p:spPr>
          <p:txBody>
            <a:bodyPr wrap="square" rtlCol="0">
              <a:spAutoFit/>
            </a:bodyPr>
            <a:lstStyle/>
            <a:p>
              <a:pPr algn="r"/>
              <a:r>
                <a:rPr lang="en-US" i="1" dirty="0">
                  <a:solidFill>
                    <a:schemeClr val="bg2">
                      <a:lumMod val="25000"/>
                    </a:schemeClr>
                  </a:solidFill>
                </a:rPr>
                <a:t>Document Classification </a:t>
              </a:r>
              <a:r>
                <a:rPr lang="en-US" i="1" dirty="0" smtClean="0">
                  <a:solidFill>
                    <a:schemeClr val="bg2">
                      <a:lumMod val="25000"/>
                    </a:schemeClr>
                  </a:solidFill>
                </a:rPr>
                <a:t>Applications</a:t>
              </a:r>
            </a:p>
            <a:p>
              <a:pPr algn="r"/>
              <a:r>
                <a:rPr lang="en-US" dirty="0">
                  <a:solidFill>
                    <a:schemeClr val="bg2">
                      <a:lumMod val="25000"/>
                    </a:schemeClr>
                  </a:solidFill>
                  <a:latin typeface="+mj-lt"/>
                </a:rPr>
                <a:t>In a document classification application, an incoming stream or a set of documents is compared to a pre-defined set of rules. When a document matches one or more rules, the application performs some action.</a:t>
              </a:r>
            </a:p>
          </p:txBody>
        </p:sp>
      </p:grpSp>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18"/>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988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Document Collection Applications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0778" y="350689"/>
            <a:ext cx="3533775" cy="1190625"/>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8790" y="2623770"/>
            <a:ext cx="4337750" cy="3036425"/>
          </a:xfrm>
          <a:prstGeom prst="rect">
            <a:avLst/>
          </a:prstGeom>
        </p:spPr>
      </p:pic>
      <p:sp>
        <p:nvSpPr>
          <p:cNvPr id="25" name="TextBox 24"/>
          <p:cNvSpPr txBox="1"/>
          <p:nvPr/>
        </p:nvSpPr>
        <p:spPr>
          <a:xfrm>
            <a:off x="1038476" y="991283"/>
            <a:ext cx="6182108" cy="1200329"/>
          </a:xfrm>
          <a:prstGeom prst="rect">
            <a:avLst/>
          </a:prstGeom>
          <a:noFill/>
        </p:spPr>
        <p:txBody>
          <a:bodyPr wrap="square" rtlCol="0">
            <a:spAutoFit/>
          </a:bodyPr>
          <a:lstStyle/>
          <a:p>
            <a:r>
              <a:rPr lang="en-US" dirty="0">
                <a:solidFill>
                  <a:schemeClr val="bg2">
                    <a:lumMod val="25000"/>
                  </a:schemeClr>
                </a:solidFill>
                <a:latin typeface="+mj-lt"/>
              </a:rPr>
              <a:t>An important factor for this type of application is retrieving documents relevant to a query while retrieving as few non-relevant documents as possible. The most relevant documents must be ranked high in the result list.</a:t>
            </a:r>
          </a:p>
        </p:txBody>
      </p:sp>
      <p:grpSp>
        <p:nvGrpSpPr>
          <p:cNvPr id="27" name="Group 26"/>
          <p:cNvGrpSpPr/>
          <p:nvPr/>
        </p:nvGrpSpPr>
        <p:grpSpPr>
          <a:xfrm>
            <a:off x="-405246" y="2009990"/>
            <a:ext cx="4143056" cy="5667522"/>
            <a:chOff x="70990" y="1252237"/>
            <a:chExt cx="4143056" cy="5667522"/>
          </a:xfrm>
        </p:grpSpPr>
        <p:sp>
          <p:nvSpPr>
            <p:cNvPr id="28" name="Oval 27"/>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32"/>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p:cNvSpPr txBox="1"/>
          <p:nvPr/>
        </p:nvSpPr>
        <p:spPr>
          <a:xfrm>
            <a:off x="1038476" y="2191612"/>
            <a:ext cx="5796276" cy="369332"/>
          </a:xfrm>
          <a:prstGeom prst="rect">
            <a:avLst/>
          </a:prstGeom>
          <a:noFill/>
        </p:spPr>
        <p:txBody>
          <a:bodyPr wrap="square" rtlCol="0">
            <a:spAutoFit/>
          </a:bodyPr>
          <a:lstStyle/>
          <a:p>
            <a:r>
              <a:rPr lang="en-US" i="1" dirty="0">
                <a:solidFill>
                  <a:schemeClr val="bg2">
                    <a:lumMod val="25000"/>
                  </a:schemeClr>
                </a:solidFill>
              </a:rPr>
              <a:t>Flowchart of Text Query Application</a:t>
            </a:r>
          </a:p>
        </p:txBody>
      </p:sp>
      <p:sp>
        <p:nvSpPr>
          <p:cNvPr id="38" name="TextBox 37"/>
          <p:cNvSpPr txBox="1"/>
          <p:nvPr/>
        </p:nvSpPr>
        <p:spPr>
          <a:xfrm>
            <a:off x="1053704" y="4046396"/>
            <a:ext cx="6416842" cy="1200329"/>
          </a:xfrm>
          <a:prstGeom prst="rect">
            <a:avLst/>
          </a:prstGeom>
          <a:noFill/>
        </p:spPr>
        <p:txBody>
          <a:bodyPr wrap="square" rtlCol="0">
            <a:spAutoFit/>
          </a:bodyPr>
          <a:lstStyle/>
          <a:p>
            <a:r>
              <a:rPr lang="en-US" dirty="0">
                <a:solidFill>
                  <a:schemeClr val="bg2">
                    <a:lumMod val="25000"/>
                  </a:schemeClr>
                </a:solidFill>
                <a:latin typeface="+mj-lt"/>
              </a:rPr>
              <a:t>For example, an application might index URLs (HTML files) on the World Wide Web and provide query capabilities across the set of indexed URLs. </a:t>
            </a:r>
            <a:r>
              <a:rPr lang="en-US" dirty="0" smtClean="0">
                <a:solidFill>
                  <a:schemeClr val="bg2">
                    <a:lumMod val="25000"/>
                  </a:schemeClr>
                </a:solidFill>
                <a:latin typeface="+mj-lt"/>
              </a:rPr>
              <a:t>Hit lists </a:t>
            </a:r>
            <a:r>
              <a:rPr lang="en-US" dirty="0">
                <a:solidFill>
                  <a:schemeClr val="bg2">
                    <a:lumMod val="25000"/>
                  </a:schemeClr>
                </a:solidFill>
                <a:latin typeface="+mj-lt"/>
              </a:rPr>
              <a:t>returned by the query application are composed of URLs that the user can visit.</a:t>
            </a:r>
          </a:p>
        </p:txBody>
      </p:sp>
      <p:sp>
        <p:nvSpPr>
          <p:cNvPr id="47" name="TextBox 46"/>
          <p:cNvSpPr txBox="1"/>
          <p:nvPr/>
        </p:nvSpPr>
        <p:spPr>
          <a:xfrm>
            <a:off x="1038476" y="2560944"/>
            <a:ext cx="6462524" cy="1477328"/>
          </a:xfrm>
          <a:prstGeom prst="rect">
            <a:avLst/>
          </a:prstGeom>
          <a:noFill/>
        </p:spPr>
        <p:txBody>
          <a:bodyPr wrap="square" rtlCol="0">
            <a:spAutoFit/>
          </a:bodyPr>
          <a:lstStyle/>
          <a:p>
            <a:r>
              <a:rPr lang="en-US" dirty="0">
                <a:solidFill>
                  <a:srgbClr val="3B3838"/>
                </a:solidFill>
                <a:latin typeface="+mj-lt"/>
              </a:rPr>
              <a:t>A typical text query application on a document collection enables the user to enter a query. The application enters a CONTAINS query and returns a list, called a </a:t>
            </a:r>
            <a:r>
              <a:rPr lang="en-US" dirty="0" smtClean="0">
                <a:solidFill>
                  <a:srgbClr val="3B3838"/>
                </a:solidFill>
                <a:latin typeface="+mj-lt"/>
              </a:rPr>
              <a:t>hit list</a:t>
            </a:r>
            <a:r>
              <a:rPr lang="en-US" dirty="0">
                <a:solidFill>
                  <a:srgbClr val="3B3838"/>
                </a:solidFill>
                <a:latin typeface="+mj-lt"/>
              </a:rPr>
              <a:t>, of documents that satisfy the query. The results are usually ranked by relevance. The application enables the user to view one or more documents in the </a:t>
            </a:r>
            <a:r>
              <a:rPr lang="en-US" dirty="0" smtClean="0">
                <a:solidFill>
                  <a:srgbClr val="3B3838"/>
                </a:solidFill>
                <a:latin typeface="+mj-lt"/>
              </a:rPr>
              <a:t>hit list</a:t>
            </a:r>
            <a:endParaRPr lang="en-US" dirty="0">
              <a:solidFill>
                <a:srgbClr val="3B3838"/>
              </a:solidFill>
              <a:latin typeface="+mj-lt"/>
            </a:endParaRPr>
          </a:p>
        </p:txBody>
      </p:sp>
    </p:spTree>
    <p:extLst>
      <p:ext uri="{BB962C8B-B14F-4D97-AF65-F5344CB8AC3E}">
        <p14:creationId xmlns:p14="http://schemas.microsoft.com/office/powerpoint/2010/main" val="31674462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376489" y="361044"/>
            <a:ext cx="7094056" cy="725616"/>
            <a:chOff x="376489" y="361044"/>
            <a:chExt cx="7094056" cy="725616"/>
          </a:xfrm>
        </p:grpSpPr>
        <p:sp>
          <p:nvSpPr>
            <p:cNvPr id="9" name="TextBox 8"/>
            <p:cNvSpPr txBox="1"/>
            <p:nvPr/>
          </p:nvSpPr>
          <p:spPr>
            <a:xfrm>
              <a:off x="1053703" y="563440"/>
              <a:ext cx="6416842" cy="523220"/>
            </a:xfrm>
            <a:prstGeom prst="rect">
              <a:avLst/>
            </a:prstGeom>
            <a:noFill/>
          </p:spPr>
          <p:txBody>
            <a:bodyPr wrap="square" rtlCol="0">
              <a:spAutoFit/>
            </a:bodyPr>
            <a:lstStyle/>
            <a:p>
              <a:r>
                <a:rPr lang="en-US" sz="2800" b="1" dirty="0">
                  <a:solidFill>
                    <a:schemeClr val="bg2">
                      <a:lumMod val="25000"/>
                    </a:schemeClr>
                  </a:solidFill>
                </a:rPr>
                <a:t>Catalog Information Applications</a:t>
              </a:r>
            </a:p>
          </p:txBody>
        </p:sp>
        <p:sp>
          <p:nvSpPr>
            <p:cNvPr id="19" name="Freeform 18"/>
            <p:cNvSpPr/>
            <p:nvPr/>
          </p:nvSpPr>
          <p:spPr>
            <a:xfrm>
              <a:off x="376489" y="361044"/>
              <a:ext cx="661987" cy="584958"/>
            </a:xfrm>
            <a:custGeom>
              <a:avLst/>
              <a:gdLst>
                <a:gd name="connsiteX0" fmla="*/ 56148 w 1491916"/>
                <a:gd name="connsiteY0" fmla="*/ 834189 h 1171073"/>
                <a:gd name="connsiteX1" fmla="*/ 1435768 w 1491916"/>
                <a:gd name="connsiteY1" fmla="*/ 834189 h 1171073"/>
                <a:gd name="connsiteX2" fmla="*/ 1491916 w 1491916"/>
                <a:gd name="connsiteY2" fmla="*/ 890337 h 1171073"/>
                <a:gd name="connsiteX3" fmla="*/ 1491916 w 1491916"/>
                <a:gd name="connsiteY3" fmla="*/ 1114925 h 1171073"/>
                <a:gd name="connsiteX4" fmla="*/ 1435768 w 1491916"/>
                <a:gd name="connsiteY4" fmla="*/ 1171073 h 1171073"/>
                <a:gd name="connsiteX5" fmla="*/ 56148 w 1491916"/>
                <a:gd name="connsiteY5" fmla="*/ 1171073 h 1171073"/>
                <a:gd name="connsiteX6" fmla="*/ 0 w 1491916"/>
                <a:gd name="connsiteY6" fmla="*/ 1114925 h 1171073"/>
                <a:gd name="connsiteX7" fmla="*/ 0 w 1491916"/>
                <a:gd name="connsiteY7" fmla="*/ 890337 h 1171073"/>
                <a:gd name="connsiteX8" fmla="*/ 56148 w 1491916"/>
                <a:gd name="connsiteY8" fmla="*/ 834189 h 1171073"/>
                <a:gd name="connsiteX9" fmla="*/ 56148 w 1491916"/>
                <a:gd name="connsiteY9" fmla="*/ 417094 h 1171073"/>
                <a:gd name="connsiteX10" fmla="*/ 1435768 w 1491916"/>
                <a:gd name="connsiteY10" fmla="*/ 417094 h 1171073"/>
                <a:gd name="connsiteX11" fmla="*/ 1491916 w 1491916"/>
                <a:gd name="connsiteY11" fmla="*/ 473242 h 1171073"/>
                <a:gd name="connsiteX12" fmla="*/ 1491916 w 1491916"/>
                <a:gd name="connsiteY12" fmla="*/ 697830 h 1171073"/>
                <a:gd name="connsiteX13" fmla="*/ 1435768 w 1491916"/>
                <a:gd name="connsiteY13" fmla="*/ 753978 h 1171073"/>
                <a:gd name="connsiteX14" fmla="*/ 56148 w 1491916"/>
                <a:gd name="connsiteY14" fmla="*/ 753978 h 1171073"/>
                <a:gd name="connsiteX15" fmla="*/ 0 w 1491916"/>
                <a:gd name="connsiteY15" fmla="*/ 697830 h 1171073"/>
                <a:gd name="connsiteX16" fmla="*/ 0 w 1491916"/>
                <a:gd name="connsiteY16" fmla="*/ 473242 h 1171073"/>
                <a:gd name="connsiteX17" fmla="*/ 56148 w 1491916"/>
                <a:gd name="connsiteY17" fmla="*/ 417094 h 1171073"/>
                <a:gd name="connsiteX18" fmla="*/ 56148 w 1491916"/>
                <a:gd name="connsiteY18" fmla="*/ 0 h 1171073"/>
                <a:gd name="connsiteX19" fmla="*/ 1435768 w 1491916"/>
                <a:gd name="connsiteY19" fmla="*/ 0 h 1171073"/>
                <a:gd name="connsiteX20" fmla="*/ 1491916 w 1491916"/>
                <a:gd name="connsiteY20" fmla="*/ 56148 h 1171073"/>
                <a:gd name="connsiteX21" fmla="*/ 1491916 w 1491916"/>
                <a:gd name="connsiteY21" fmla="*/ 280736 h 1171073"/>
                <a:gd name="connsiteX22" fmla="*/ 1435768 w 1491916"/>
                <a:gd name="connsiteY22" fmla="*/ 336884 h 1171073"/>
                <a:gd name="connsiteX23" fmla="*/ 56148 w 1491916"/>
                <a:gd name="connsiteY23" fmla="*/ 336884 h 1171073"/>
                <a:gd name="connsiteX24" fmla="*/ 0 w 1491916"/>
                <a:gd name="connsiteY24" fmla="*/ 280736 h 1171073"/>
                <a:gd name="connsiteX25" fmla="*/ 0 w 1491916"/>
                <a:gd name="connsiteY25" fmla="*/ 56148 h 1171073"/>
                <a:gd name="connsiteX26" fmla="*/ 56148 w 1491916"/>
                <a:gd name="connsiteY26" fmla="*/ 0 h 117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491916" h="1171073">
                  <a:moveTo>
                    <a:pt x="56148" y="834189"/>
                  </a:moveTo>
                  <a:lnTo>
                    <a:pt x="1435768" y="834189"/>
                  </a:lnTo>
                  <a:cubicBezTo>
                    <a:pt x="1466778" y="834189"/>
                    <a:pt x="1491916" y="859327"/>
                    <a:pt x="1491916" y="890337"/>
                  </a:cubicBezTo>
                  <a:lnTo>
                    <a:pt x="1491916" y="1114925"/>
                  </a:lnTo>
                  <a:cubicBezTo>
                    <a:pt x="1491916" y="1145935"/>
                    <a:pt x="1466778" y="1171073"/>
                    <a:pt x="1435768" y="1171073"/>
                  </a:cubicBezTo>
                  <a:lnTo>
                    <a:pt x="56148" y="1171073"/>
                  </a:lnTo>
                  <a:cubicBezTo>
                    <a:pt x="25138" y="1171073"/>
                    <a:pt x="0" y="1145935"/>
                    <a:pt x="0" y="1114925"/>
                  </a:cubicBezTo>
                  <a:lnTo>
                    <a:pt x="0" y="890337"/>
                  </a:lnTo>
                  <a:cubicBezTo>
                    <a:pt x="0" y="859327"/>
                    <a:pt x="25138" y="834189"/>
                    <a:pt x="56148" y="834189"/>
                  </a:cubicBezTo>
                  <a:close/>
                  <a:moveTo>
                    <a:pt x="56148" y="417094"/>
                  </a:moveTo>
                  <a:lnTo>
                    <a:pt x="1435768" y="417094"/>
                  </a:lnTo>
                  <a:cubicBezTo>
                    <a:pt x="1466778" y="417094"/>
                    <a:pt x="1491916" y="442232"/>
                    <a:pt x="1491916" y="473242"/>
                  </a:cubicBezTo>
                  <a:lnTo>
                    <a:pt x="1491916" y="697830"/>
                  </a:lnTo>
                  <a:cubicBezTo>
                    <a:pt x="1491916" y="728840"/>
                    <a:pt x="1466778" y="753978"/>
                    <a:pt x="1435768" y="753978"/>
                  </a:cubicBezTo>
                  <a:lnTo>
                    <a:pt x="56148" y="753978"/>
                  </a:lnTo>
                  <a:cubicBezTo>
                    <a:pt x="25138" y="753978"/>
                    <a:pt x="0" y="728840"/>
                    <a:pt x="0" y="697830"/>
                  </a:cubicBezTo>
                  <a:lnTo>
                    <a:pt x="0" y="473242"/>
                  </a:lnTo>
                  <a:cubicBezTo>
                    <a:pt x="0" y="442232"/>
                    <a:pt x="25138" y="417094"/>
                    <a:pt x="56148" y="417094"/>
                  </a:cubicBezTo>
                  <a:close/>
                  <a:moveTo>
                    <a:pt x="56148" y="0"/>
                  </a:moveTo>
                  <a:lnTo>
                    <a:pt x="1435768" y="0"/>
                  </a:lnTo>
                  <a:cubicBezTo>
                    <a:pt x="1466778" y="0"/>
                    <a:pt x="1491916" y="25138"/>
                    <a:pt x="1491916" y="56148"/>
                  </a:cubicBezTo>
                  <a:lnTo>
                    <a:pt x="1491916" y="280736"/>
                  </a:lnTo>
                  <a:cubicBezTo>
                    <a:pt x="1491916" y="311746"/>
                    <a:pt x="1466778" y="336884"/>
                    <a:pt x="1435768" y="336884"/>
                  </a:cubicBezTo>
                  <a:lnTo>
                    <a:pt x="56148" y="336884"/>
                  </a:lnTo>
                  <a:cubicBezTo>
                    <a:pt x="25138" y="336884"/>
                    <a:pt x="0" y="311746"/>
                    <a:pt x="0" y="280736"/>
                  </a:cubicBezTo>
                  <a:lnTo>
                    <a:pt x="0" y="56148"/>
                  </a:lnTo>
                  <a:cubicBezTo>
                    <a:pt x="0" y="25138"/>
                    <a:pt x="25138" y="0"/>
                    <a:pt x="56148" y="0"/>
                  </a:cubicBezTo>
                  <a:close/>
                </a:path>
              </a:pathLst>
            </a:custGeom>
            <a:solidFill>
              <a:srgbClr val="FF2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p:cNvSpPr txBox="1"/>
          <p:nvPr/>
        </p:nvSpPr>
        <p:spPr>
          <a:xfrm>
            <a:off x="1053703" y="1086660"/>
            <a:ext cx="6981135" cy="1200329"/>
          </a:xfrm>
          <a:prstGeom prst="rect">
            <a:avLst/>
          </a:prstGeom>
          <a:noFill/>
        </p:spPr>
        <p:txBody>
          <a:bodyPr wrap="square" rtlCol="0">
            <a:spAutoFit/>
          </a:bodyPr>
          <a:lstStyle/>
          <a:p>
            <a:r>
              <a:rPr lang="en-US" dirty="0">
                <a:solidFill>
                  <a:schemeClr val="bg2">
                    <a:lumMod val="25000"/>
                  </a:schemeClr>
                </a:solidFill>
                <a:latin typeface="+mj-lt"/>
              </a:rPr>
              <a:t>Queries are usually a combination of a text component and a structured component. Results are almost always sorted by a structured component, such as date or price. Good response time is always an important factor with this type of query application.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4838" y="653523"/>
            <a:ext cx="3533775" cy="119062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3392" y="2505409"/>
            <a:ext cx="4481513" cy="3375499"/>
          </a:xfrm>
          <a:prstGeom prst="rect">
            <a:avLst/>
          </a:prstGeom>
        </p:spPr>
      </p:pic>
      <p:grpSp>
        <p:nvGrpSpPr>
          <p:cNvPr id="12" name="Group 11"/>
          <p:cNvGrpSpPr/>
          <p:nvPr/>
        </p:nvGrpSpPr>
        <p:grpSpPr>
          <a:xfrm>
            <a:off x="-405246" y="2009990"/>
            <a:ext cx="4143056" cy="5667522"/>
            <a:chOff x="70990" y="1252237"/>
            <a:chExt cx="4143056" cy="5667522"/>
          </a:xfrm>
        </p:grpSpPr>
        <p:sp>
          <p:nvSpPr>
            <p:cNvPr id="13" name="Oval 12"/>
            <p:cNvSpPr/>
            <p:nvPr/>
          </p:nvSpPr>
          <p:spPr>
            <a:xfrm rot="20720095">
              <a:off x="182880" y="4077723"/>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2184677">
              <a:off x="2057883" y="3352504"/>
              <a:ext cx="1097280" cy="109728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rot="20562380">
              <a:off x="1209987" y="1252237"/>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rot="19692788">
              <a:off x="70990" y="1301640"/>
              <a:ext cx="3415869" cy="5618119"/>
            </a:xfrm>
            <a:custGeom>
              <a:avLst/>
              <a:gdLst>
                <a:gd name="connsiteX0" fmla="*/ 2997045 w 3415869"/>
                <a:gd name="connsiteY0" fmla="*/ 4857625 h 5618119"/>
                <a:gd name="connsiteX1" fmla="*/ 2792545 w 3415869"/>
                <a:gd name="connsiteY1" fmla="*/ 4795159 h 5618119"/>
                <a:gd name="connsiteX2" fmla="*/ 2426785 w 3415869"/>
                <a:gd name="connsiteY2" fmla="*/ 5160919 h 5618119"/>
                <a:gd name="connsiteX3" fmla="*/ 2792545 w 3415869"/>
                <a:gd name="connsiteY3" fmla="*/ 5526679 h 5618119"/>
                <a:gd name="connsiteX4" fmla="*/ 3158305 w 3415869"/>
                <a:gd name="connsiteY4" fmla="*/ 5160919 h 5618119"/>
                <a:gd name="connsiteX5" fmla="*/ 2997045 w 3415869"/>
                <a:gd name="connsiteY5" fmla="*/ 4857625 h 5618119"/>
                <a:gd name="connsiteX6" fmla="*/ 633260 w 3415869"/>
                <a:gd name="connsiteY6" fmla="*/ 1997224 h 5618119"/>
                <a:gd name="connsiteX7" fmla="*/ 565001 w 3415869"/>
                <a:gd name="connsiteY7" fmla="*/ 1968421 h 5618119"/>
                <a:gd name="connsiteX8" fmla="*/ 107770 w 3415869"/>
                <a:gd name="connsiteY8" fmla="*/ 2210290 h 5618119"/>
                <a:gd name="connsiteX9" fmla="*/ 349639 w 3415869"/>
                <a:gd name="connsiteY9" fmla="*/ 2667521 h 5618119"/>
                <a:gd name="connsiteX10" fmla="*/ 806870 w 3415869"/>
                <a:gd name="connsiteY10" fmla="*/ 2425652 h 5618119"/>
                <a:gd name="connsiteX11" fmla="*/ 633260 w 3415869"/>
                <a:gd name="connsiteY11" fmla="*/ 1997224 h 5618119"/>
                <a:gd name="connsiteX12" fmla="*/ 2912526 w 3415869"/>
                <a:gd name="connsiteY12" fmla="*/ 2470075 h 5618119"/>
                <a:gd name="connsiteX13" fmla="*/ 2229542 w 3415869"/>
                <a:gd name="connsiteY13" fmla="*/ 2395909 h 5618119"/>
                <a:gd name="connsiteX14" fmla="*/ 1822029 w 3415869"/>
                <a:gd name="connsiteY14" fmla="*/ 3346791 h 5618119"/>
                <a:gd name="connsiteX15" fmla="*/ 2772911 w 3415869"/>
                <a:gd name="connsiteY15" fmla="*/ 3754303 h 5618119"/>
                <a:gd name="connsiteX16" fmla="*/ 3180424 w 3415869"/>
                <a:gd name="connsiteY16" fmla="*/ 2803421 h 5618119"/>
                <a:gd name="connsiteX17" fmla="*/ 2912526 w 3415869"/>
                <a:gd name="connsiteY17" fmla="*/ 2470075 h 5618119"/>
                <a:gd name="connsiteX18" fmla="*/ 3040915 w 3415869"/>
                <a:gd name="connsiteY18" fmla="*/ 166648 h 5618119"/>
                <a:gd name="connsiteX19" fmla="*/ 2910268 w 3415869"/>
                <a:gd name="connsiteY19" fmla="*/ 103189 h 5618119"/>
                <a:gd name="connsiteX20" fmla="*/ 2464610 w 3415869"/>
                <a:gd name="connsiteY20" fmla="*/ 365773 h 5618119"/>
                <a:gd name="connsiteX21" fmla="*/ 2727194 w 3415869"/>
                <a:gd name="connsiteY21" fmla="*/ 811432 h 5618119"/>
                <a:gd name="connsiteX22" fmla="*/ 3172852 w 3415869"/>
                <a:gd name="connsiteY22" fmla="*/ 548847 h 5618119"/>
                <a:gd name="connsiteX23" fmla="*/ 3040915 w 3415869"/>
                <a:gd name="connsiteY23" fmla="*/ 166648 h 5618119"/>
                <a:gd name="connsiteX24" fmla="*/ 3096461 w 3415869"/>
                <a:gd name="connsiteY24" fmla="*/ 93983 h 5618119"/>
                <a:gd name="connsiteX25" fmla="*/ 3261382 w 3415869"/>
                <a:gd name="connsiteY25" fmla="*/ 571731 h 5618119"/>
                <a:gd name="connsiteX26" fmla="*/ 2885601 w 3415869"/>
                <a:gd name="connsiteY26" fmla="*/ 909713 h 5618119"/>
                <a:gd name="connsiteX27" fmla="*/ 2842095 w 3415869"/>
                <a:gd name="connsiteY27" fmla="*/ 911804 h 5618119"/>
                <a:gd name="connsiteX28" fmla="*/ 2681006 w 3415869"/>
                <a:gd name="connsiteY28" fmla="*/ 2184533 h 5618119"/>
                <a:gd name="connsiteX29" fmla="*/ 2820691 w 3415869"/>
                <a:gd name="connsiteY29" fmla="*/ 2218320 h 5618119"/>
                <a:gd name="connsiteX30" fmla="*/ 3015351 w 3415869"/>
                <a:gd name="connsiteY30" fmla="*/ 2318817 h 5618119"/>
                <a:gd name="connsiteX31" fmla="*/ 3350223 w 3415869"/>
                <a:gd name="connsiteY31" fmla="*/ 2735500 h 5618119"/>
                <a:gd name="connsiteX32" fmla="*/ 2840833 w 3415869"/>
                <a:gd name="connsiteY32" fmla="*/ 3924102 h 5618119"/>
                <a:gd name="connsiteX33" fmla="*/ 2709088 w 3415869"/>
                <a:gd name="connsiteY33" fmla="*/ 3963777 h 5618119"/>
                <a:gd name="connsiteX34" fmla="*/ 2761364 w 3415869"/>
                <a:gd name="connsiteY34" fmla="*/ 4706863 h 5618119"/>
                <a:gd name="connsiteX35" fmla="*/ 2792545 w 3415869"/>
                <a:gd name="connsiteY35" fmla="*/ 4703719 h 5618119"/>
                <a:gd name="connsiteX36" fmla="*/ 3249745 w 3415869"/>
                <a:gd name="connsiteY36" fmla="*/ 5160919 h 5618119"/>
                <a:gd name="connsiteX37" fmla="*/ 2792545 w 3415869"/>
                <a:gd name="connsiteY37" fmla="*/ 5618119 h 5618119"/>
                <a:gd name="connsiteX38" fmla="*/ 2335345 w 3415869"/>
                <a:gd name="connsiteY38" fmla="*/ 5160919 h 5618119"/>
                <a:gd name="connsiteX39" fmla="*/ 2614582 w 3415869"/>
                <a:gd name="connsiteY39" fmla="*/ 4739648 h 5618119"/>
                <a:gd name="connsiteX40" fmla="*/ 2652836 w 3415869"/>
                <a:gd name="connsiteY40" fmla="*/ 4727774 h 5618119"/>
                <a:gd name="connsiteX41" fmla="*/ 2600294 w 3415869"/>
                <a:gd name="connsiteY41" fmla="*/ 3980915 h 5618119"/>
                <a:gd name="connsiteX42" fmla="*/ 2528312 w 3415869"/>
                <a:gd name="connsiteY42" fmla="*/ 3989353 h 5618119"/>
                <a:gd name="connsiteX43" fmla="*/ 1737921 w 3415869"/>
                <a:gd name="connsiteY43" fmla="*/ 3578916 h 5618119"/>
                <a:gd name="connsiteX44" fmla="*/ 1694749 w 3415869"/>
                <a:gd name="connsiteY44" fmla="*/ 3496188 h 5618119"/>
                <a:gd name="connsiteX45" fmla="*/ 1354775 w 3415869"/>
                <a:gd name="connsiteY45" fmla="*/ 3632181 h 5618119"/>
                <a:gd name="connsiteX46" fmla="*/ 1366094 w 3415869"/>
                <a:gd name="connsiteY46" fmla="*/ 3660480 h 5618119"/>
                <a:gd name="connsiteX47" fmla="*/ 1332135 w 3415869"/>
                <a:gd name="connsiteY47" fmla="*/ 3739721 h 5618119"/>
                <a:gd name="connsiteX48" fmla="*/ 596340 w 3415869"/>
                <a:gd name="connsiteY48" fmla="*/ 4034046 h 5618119"/>
                <a:gd name="connsiteX49" fmla="*/ 517098 w 3415869"/>
                <a:gd name="connsiteY49" fmla="*/ 4000086 h 5618119"/>
                <a:gd name="connsiteX50" fmla="*/ 426537 w 3415869"/>
                <a:gd name="connsiteY50" fmla="*/ 3773689 h 5618119"/>
                <a:gd name="connsiteX51" fmla="*/ 460498 w 3415869"/>
                <a:gd name="connsiteY51" fmla="*/ 3694447 h 5618119"/>
                <a:gd name="connsiteX52" fmla="*/ 1196292 w 3415869"/>
                <a:gd name="connsiteY52" fmla="*/ 3400123 h 5618119"/>
                <a:gd name="connsiteX53" fmla="*/ 1275534 w 3415869"/>
                <a:gd name="connsiteY53" fmla="*/ 3434082 h 5618119"/>
                <a:gd name="connsiteX54" fmla="*/ 1286854 w 3415869"/>
                <a:gd name="connsiteY54" fmla="*/ 3462382 h 5618119"/>
                <a:gd name="connsiteX55" fmla="*/ 1626829 w 3415869"/>
                <a:gd name="connsiteY55" fmla="*/ 3326389 h 5618119"/>
                <a:gd name="connsiteX56" fmla="*/ 1601035 w 3415869"/>
                <a:gd name="connsiteY56" fmla="*/ 3236710 h 5618119"/>
                <a:gd name="connsiteX57" fmla="*/ 1637013 w 3415869"/>
                <a:gd name="connsiteY57" fmla="*/ 2776293 h 5618119"/>
                <a:gd name="connsiteX58" fmla="*/ 1658639 w 3415869"/>
                <a:gd name="connsiteY58" fmla="*/ 2727451 h 5618119"/>
                <a:gd name="connsiteX59" fmla="*/ 874337 w 3415869"/>
                <a:gd name="connsiteY59" fmla="*/ 2499783 h 5618119"/>
                <a:gd name="connsiteX60" fmla="*/ 858253 w 3415869"/>
                <a:gd name="connsiteY60" fmla="*/ 2537897 h 5618119"/>
                <a:gd name="connsiteX61" fmla="*/ 322719 w 3415869"/>
                <a:gd name="connsiteY61" fmla="*/ 2754909 h 5618119"/>
                <a:gd name="connsiteX62" fmla="*/ 20383 w 3415869"/>
                <a:gd name="connsiteY62" fmla="*/ 2183370 h 5618119"/>
                <a:gd name="connsiteX63" fmla="*/ 591922 w 3415869"/>
                <a:gd name="connsiteY63" fmla="*/ 1881034 h 5618119"/>
                <a:gd name="connsiteX64" fmla="*/ 677245 w 3415869"/>
                <a:gd name="connsiteY64" fmla="*/ 1917038 h 5618119"/>
                <a:gd name="connsiteX65" fmla="*/ 911260 w 3415869"/>
                <a:gd name="connsiteY65" fmla="*/ 2373125 h 5618119"/>
                <a:gd name="connsiteX66" fmla="*/ 906602 w 3415869"/>
                <a:gd name="connsiteY66" fmla="*/ 2394892 h 5618119"/>
                <a:gd name="connsiteX67" fmla="*/ 1705262 w 3415869"/>
                <a:gd name="connsiteY67" fmla="*/ 2626727 h 5618119"/>
                <a:gd name="connsiteX68" fmla="*/ 1784020 w 3415869"/>
                <a:gd name="connsiteY68" fmla="*/ 2507633 h 5618119"/>
                <a:gd name="connsiteX69" fmla="*/ 2161620 w 3415869"/>
                <a:gd name="connsiteY69" fmla="*/ 2226109 h 5618119"/>
                <a:gd name="connsiteX70" fmla="*/ 2384490 w 3415869"/>
                <a:gd name="connsiteY70" fmla="*/ 2167965 h 5618119"/>
                <a:gd name="connsiteX71" fmla="*/ 2546373 w 3415869"/>
                <a:gd name="connsiteY71" fmla="*/ 2167048 h 5618119"/>
                <a:gd name="connsiteX72" fmla="*/ 2706701 w 3415869"/>
                <a:gd name="connsiteY72" fmla="*/ 900328 h 5618119"/>
                <a:gd name="connsiteX73" fmla="*/ 2704310 w 3415869"/>
                <a:gd name="connsiteY73" fmla="*/ 899961 h 5618119"/>
                <a:gd name="connsiteX74" fmla="*/ 2376081 w 3415869"/>
                <a:gd name="connsiteY74" fmla="*/ 342889 h 5618119"/>
                <a:gd name="connsiteX75" fmla="*/ 2933153 w 3415869"/>
                <a:gd name="connsiteY75" fmla="*/ 14660 h 5618119"/>
                <a:gd name="connsiteX76" fmla="*/ 3096461 w 3415869"/>
                <a:gd name="connsiteY76" fmla="*/ 93983 h 561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415869" h="5618119">
                  <a:moveTo>
                    <a:pt x="2997045" y="4857625"/>
                  </a:moveTo>
                  <a:cubicBezTo>
                    <a:pt x="2938669" y="4818187"/>
                    <a:pt x="2868296" y="4795159"/>
                    <a:pt x="2792545" y="4795159"/>
                  </a:cubicBezTo>
                  <a:cubicBezTo>
                    <a:pt x="2590542" y="4795159"/>
                    <a:pt x="2426785" y="4958916"/>
                    <a:pt x="2426785" y="5160919"/>
                  </a:cubicBezTo>
                  <a:cubicBezTo>
                    <a:pt x="2426785" y="5362923"/>
                    <a:pt x="2590542" y="5526679"/>
                    <a:pt x="2792545" y="5526679"/>
                  </a:cubicBezTo>
                  <a:cubicBezTo>
                    <a:pt x="2994549" y="5526679"/>
                    <a:pt x="3158305" y="5362922"/>
                    <a:pt x="3158305" y="5160919"/>
                  </a:cubicBezTo>
                  <a:cubicBezTo>
                    <a:pt x="3158305" y="5034667"/>
                    <a:pt x="3094338" y="4923355"/>
                    <a:pt x="2997045" y="4857625"/>
                  </a:cubicBezTo>
                  <a:close/>
                  <a:moveTo>
                    <a:pt x="633260" y="1997224"/>
                  </a:moveTo>
                  <a:cubicBezTo>
                    <a:pt x="611939" y="1985559"/>
                    <a:pt x="589132" y="1975855"/>
                    <a:pt x="565001" y="1968421"/>
                  </a:cubicBezTo>
                  <a:cubicBezTo>
                    <a:pt x="371951" y="1908951"/>
                    <a:pt x="167241" y="2017239"/>
                    <a:pt x="107770" y="2210290"/>
                  </a:cubicBezTo>
                  <a:cubicBezTo>
                    <a:pt x="48300" y="2403341"/>
                    <a:pt x="156589" y="2608051"/>
                    <a:pt x="349639" y="2667521"/>
                  </a:cubicBezTo>
                  <a:cubicBezTo>
                    <a:pt x="542690" y="2726992"/>
                    <a:pt x="747399" y="2618704"/>
                    <a:pt x="806870" y="2425652"/>
                  </a:cubicBezTo>
                  <a:cubicBezTo>
                    <a:pt x="858907" y="2256733"/>
                    <a:pt x="782503" y="2078887"/>
                    <a:pt x="633260" y="1997224"/>
                  </a:cubicBezTo>
                  <a:close/>
                  <a:moveTo>
                    <a:pt x="2912526" y="2470075"/>
                  </a:moveTo>
                  <a:cubicBezTo>
                    <a:pt x="2718200" y="2338232"/>
                    <a:pt x="2463985" y="2302129"/>
                    <a:pt x="2229542" y="2395909"/>
                  </a:cubicBezTo>
                  <a:cubicBezTo>
                    <a:pt x="1854432" y="2545956"/>
                    <a:pt x="1671982" y="2971681"/>
                    <a:pt x="1822029" y="3346791"/>
                  </a:cubicBezTo>
                  <a:cubicBezTo>
                    <a:pt x="1972076" y="3721901"/>
                    <a:pt x="2397802" y="3904350"/>
                    <a:pt x="2772911" y="3754303"/>
                  </a:cubicBezTo>
                  <a:cubicBezTo>
                    <a:pt x="3148021" y="3604255"/>
                    <a:pt x="3330471" y="3178531"/>
                    <a:pt x="3180424" y="2803421"/>
                  </a:cubicBezTo>
                  <a:cubicBezTo>
                    <a:pt x="3124157" y="2662755"/>
                    <a:pt x="3029121" y="2549181"/>
                    <a:pt x="2912526" y="2470075"/>
                  </a:cubicBezTo>
                  <a:close/>
                  <a:moveTo>
                    <a:pt x="3040915" y="166648"/>
                  </a:moveTo>
                  <a:cubicBezTo>
                    <a:pt x="3003180" y="137777"/>
                    <a:pt x="2959162" y="115827"/>
                    <a:pt x="2910268" y="103189"/>
                  </a:cubicBezTo>
                  <a:cubicBezTo>
                    <a:pt x="2714693" y="52635"/>
                    <a:pt x="2515165" y="170199"/>
                    <a:pt x="2464610" y="365773"/>
                  </a:cubicBezTo>
                  <a:cubicBezTo>
                    <a:pt x="2414057" y="561348"/>
                    <a:pt x="2531619" y="760876"/>
                    <a:pt x="2727194" y="811432"/>
                  </a:cubicBezTo>
                  <a:cubicBezTo>
                    <a:pt x="2922770" y="861985"/>
                    <a:pt x="3122298" y="744422"/>
                    <a:pt x="3172852" y="548847"/>
                  </a:cubicBezTo>
                  <a:cubicBezTo>
                    <a:pt x="3210768" y="402165"/>
                    <a:pt x="3154118" y="253261"/>
                    <a:pt x="3040915" y="166648"/>
                  </a:cubicBezTo>
                  <a:close/>
                  <a:moveTo>
                    <a:pt x="3096461" y="93983"/>
                  </a:moveTo>
                  <a:cubicBezTo>
                    <a:pt x="3237965" y="202249"/>
                    <a:pt x="3308777" y="388379"/>
                    <a:pt x="3261382" y="571731"/>
                  </a:cubicBezTo>
                  <a:cubicBezTo>
                    <a:pt x="3213986" y="755083"/>
                    <a:pt x="3061845" y="883582"/>
                    <a:pt x="2885601" y="909713"/>
                  </a:cubicBezTo>
                  <a:lnTo>
                    <a:pt x="2842095" y="911804"/>
                  </a:lnTo>
                  <a:lnTo>
                    <a:pt x="2681006" y="2184533"/>
                  </a:lnTo>
                  <a:lnTo>
                    <a:pt x="2820691" y="2218320"/>
                  </a:lnTo>
                  <a:cubicBezTo>
                    <a:pt x="2889218" y="2243894"/>
                    <a:pt x="2954624" y="2277615"/>
                    <a:pt x="3015351" y="2318817"/>
                  </a:cubicBezTo>
                  <a:cubicBezTo>
                    <a:pt x="3161095" y="2417700"/>
                    <a:pt x="3279888" y="2559667"/>
                    <a:pt x="3350223" y="2735500"/>
                  </a:cubicBezTo>
                  <a:cubicBezTo>
                    <a:pt x="3537782" y="3204388"/>
                    <a:pt x="3309721" y="3736543"/>
                    <a:pt x="2840833" y="3924102"/>
                  </a:cubicBezTo>
                  <a:lnTo>
                    <a:pt x="2709088" y="3963777"/>
                  </a:lnTo>
                  <a:lnTo>
                    <a:pt x="2761364" y="4706863"/>
                  </a:lnTo>
                  <a:lnTo>
                    <a:pt x="2792545" y="4703719"/>
                  </a:lnTo>
                  <a:cubicBezTo>
                    <a:pt x="3045049" y="4703719"/>
                    <a:pt x="3249745" y="4908414"/>
                    <a:pt x="3249745" y="5160919"/>
                  </a:cubicBezTo>
                  <a:cubicBezTo>
                    <a:pt x="3249745" y="5413423"/>
                    <a:pt x="3045050" y="5618119"/>
                    <a:pt x="2792545" y="5618119"/>
                  </a:cubicBezTo>
                  <a:cubicBezTo>
                    <a:pt x="2540041" y="5618119"/>
                    <a:pt x="2335345" y="5413424"/>
                    <a:pt x="2335345" y="5160919"/>
                  </a:cubicBezTo>
                  <a:cubicBezTo>
                    <a:pt x="2335345" y="4971541"/>
                    <a:pt x="2450486" y="4809055"/>
                    <a:pt x="2614582" y="4739648"/>
                  </a:cubicBezTo>
                  <a:lnTo>
                    <a:pt x="2652836" y="4727774"/>
                  </a:lnTo>
                  <a:lnTo>
                    <a:pt x="2600294" y="3980915"/>
                  </a:lnTo>
                  <a:lnTo>
                    <a:pt x="2528312" y="3989353"/>
                  </a:lnTo>
                  <a:cubicBezTo>
                    <a:pt x="2215248" y="3998599"/>
                    <a:pt x="1913360" y="3845319"/>
                    <a:pt x="1737921" y="3578916"/>
                  </a:cubicBezTo>
                  <a:lnTo>
                    <a:pt x="1694749" y="3496188"/>
                  </a:lnTo>
                  <a:lnTo>
                    <a:pt x="1354775" y="3632181"/>
                  </a:lnTo>
                  <a:lnTo>
                    <a:pt x="1366094" y="3660480"/>
                  </a:lnTo>
                  <a:cubicBezTo>
                    <a:pt x="1378599" y="3691740"/>
                    <a:pt x="1363394" y="3727217"/>
                    <a:pt x="1332135" y="3739721"/>
                  </a:cubicBezTo>
                  <a:lnTo>
                    <a:pt x="596340" y="4034046"/>
                  </a:lnTo>
                  <a:cubicBezTo>
                    <a:pt x="565080" y="4046550"/>
                    <a:pt x="529603" y="4031347"/>
                    <a:pt x="517098" y="4000086"/>
                  </a:cubicBezTo>
                  <a:lnTo>
                    <a:pt x="426537" y="3773689"/>
                  </a:lnTo>
                  <a:cubicBezTo>
                    <a:pt x="414033" y="3742429"/>
                    <a:pt x="429238" y="3706952"/>
                    <a:pt x="460498" y="3694447"/>
                  </a:cubicBezTo>
                  <a:lnTo>
                    <a:pt x="1196292" y="3400123"/>
                  </a:lnTo>
                  <a:cubicBezTo>
                    <a:pt x="1227552" y="3387619"/>
                    <a:pt x="1263029" y="3402822"/>
                    <a:pt x="1275534" y="3434082"/>
                  </a:cubicBezTo>
                  <a:lnTo>
                    <a:pt x="1286854" y="3462382"/>
                  </a:lnTo>
                  <a:lnTo>
                    <a:pt x="1626829" y="3326389"/>
                  </a:lnTo>
                  <a:lnTo>
                    <a:pt x="1601035" y="3236710"/>
                  </a:lnTo>
                  <a:cubicBezTo>
                    <a:pt x="1572691" y="3079757"/>
                    <a:pt x="1586742" y="2921482"/>
                    <a:pt x="1637013" y="2776293"/>
                  </a:cubicBezTo>
                  <a:lnTo>
                    <a:pt x="1658639" y="2727451"/>
                  </a:lnTo>
                  <a:lnTo>
                    <a:pt x="874337" y="2499783"/>
                  </a:lnTo>
                  <a:lnTo>
                    <a:pt x="858253" y="2537897"/>
                  </a:lnTo>
                  <a:cubicBezTo>
                    <a:pt x="756175" y="2724450"/>
                    <a:pt x="533868" y="2819954"/>
                    <a:pt x="322719" y="2754909"/>
                  </a:cubicBezTo>
                  <a:cubicBezTo>
                    <a:pt x="81406" y="2680571"/>
                    <a:pt x="-53955" y="2424683"/>
                    <a:pt x="20383" y="2183370"/>
                  </a:cubicBezTo>
                  <a:cubicBezTo>
                    <a:pt x="94721" y="1942056"/>
                    <a:pt x="350608" y="1806696"/>
                    <a:pt x="591922" y="1881034"/>
                  </a:cubicBezTo>
                  <a:cubicBezTo>
                    <a:pt x="622086" y="1890326"/>
                    <a:pt x="650595" y="1902455"/>
                    <a:pt x="677245" y="1917038"/>
                  </a:cubicBezTo>
                  <a:cubicBezTo>
                    <a:pt x="840480" y="2006357"/>
                    <a:pt x="934005" y="2187725"/>
                    <a:pt x="911260" y="2373125"/>
                  </a:cubicBezTo>
                  <a:lnTo>
                    <a:pt x="906602" y="2394892"/>
                  </a:lnTo>
                  <a:lnTo>
                    <a:pt x="1705262" y="2626727"/>
                  </a:lnTo>
                  <a:lnTo>
                    <a:pt x="1784020" y="2507633"/>
                  </a:lnTo>
                  <a:cubicBezTo>
                    <a:pt x="1879842" y="2386296"/>
                    <a:pt x="2007766" y="2287653"/>
                    <a:pt x="2161620" y="2226109"/>
                  </a:cubicBezTo>
                  <a:cubicBezTo>
                    <a:pt x="2234884" y="2196803"/>
                    <a:pt x="2309692" y="2177644"/>
                    <a:pt x="2384490" y="2167965"/>
                  </a:cubicBezTo>
                  <a:lnTo>
                    <a:pt x="2546373" y="2167048"/>
                  </a:lnTo>
                  <a:lnTo>
                    <a:pt x="2706701" y="900328"/>
                  </a:lnTo>
                  <a:lnTo>
                    <a:pt x="2704310" y="899961"/>
                  </a:lnTo>
                  <a:cubicBezTo>
                    <a:pt x="2459841" y="836768"/>
                    <a:pt x="2312887" y="587357"/>
                    <a:pt x="2376081" y="342889"/>
                  </a:cubicBezTo>
                  <a:cubicBezTo>
                    <a:pt x="2439274" y="98420"/>
                    <a:pt x="2688684" y="-48535"/>
                    <a:pt x="2933153" y="14660"/>
                  </a:cubicBezTo>
                  <a:cubicBezTo>
                    <a:pt x="2994270" y="30458"/>
                    <a:pt x="3049293" y="57894"/>
                    <a:pt x="3096461" y="93983"/>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rot="19692788">
              <a:off x="3665406" y="5264161"/>
              <a:ext cx="548640" cy="548640"/>
            </a:xfrm>
            <a:prstGeom prst="ellipse">
              <a:avLst/>
            </a:prstGeom>
            <a:solidFill>
              <a:schemeClr val="bg2">
                <a:lumMod val="9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p:cNvSpPr/>
            <p:nvPr/>
          </p:nvSpPr>
          <p:spPr>
            <a:xfrm>
              <a:off x="2771381" y="1866017"/>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2163107" y="5656052"/>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548640" y="2473515"/>
              <a:ext cx="731520" cy="731520"/>
            </a:xfrm>
            <a:custGeom>
              <a:avLst/>
              <a:gdLst>
                <a:gd name="connsiteX0" fmla="*/ 365069 w 731520"/>
                <a:gd name="connsiteY0" fmla="*/ 182880 h 731520"/>
                <a:gd name="connsiteX1" fmla="*/ 182189 w 731520"/>
                <a:gd name="connsiteY1" fmla="*/ 365760 h 731520"/>
                <a:gd name="connsiteX2" fmla="*/ 365069 w 731520"/>
                <a:gd name="connsiteY2" fmla="*/ 548640 h 731520"/>
                <a:gd name="connsiteX3" fmla="*/ 547949 w 731520"/>
                <a:gd name="connsiteY3" fmla="*/ 365760 h 731520"/>
                <a:gd name="connsiteX4" fmla="*/ 365069 w 731520"/>
                <a:gd name="connsiteY4" fmla="*/ 182880 h 731520"/>
                <a:gd name="connsiteX5" fmla="*/ 365760 w 731520"/>
                <a:gd name="connsiteY5" fmla="*/ 0 h 731520"/>
                <a:gd name="connsiteX6" fmla="*/ 731520 w 731520"/>
                <a:gd name="connsiteY6" fmla="*/ 365760 h 731520"/>
                <a:gd name="connsiteX7" fmla="*/ 365760 w 731520"/>
                <a:gd name="connsiteY7" fmla="*/ 731520 h 731520"/>
                <a:gd name="connsiteX8" fmla="*/ 0 w 731520"/>
                <a:gd name="connsiteY8" fmla="*/ 365760 h 731520"/>
                <a:gd name="connsiteX9" fmla="*/ 365760 w 731520"/>
                <a:gd name="connsiteY9" fmla="*/ 0 h 73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520" h="731520">
                  <a:moveTo>
                    <a:pt x="365069" y="182880"/>
                  </a:moveTo>
                  <a:cubicBezTo>
                    <a:pt x="264067" y="182880"/>
                    <a:pt x="182189" y="264758"/>
                    <a:pt x="182189" y="365760"/>
                  </a:cubicBezTo>
                  <a:cubicBezTo>
                    <a:pt x="182189" y="466762"/>
                    <a:pt x="264067" y="548640"/>
                    <a:pt x="365069" y="548640"/>
                  </a:cubicBezTo>
                  <a:cubicBezTo>
                    <a:pt x="466071" y="548640"/>
                    <a:pt x="547949" y="466762"/>
                    <a:pt x="547949" y="365760"/>
                  </a:cubicBezTo>
                  <a:cubicBezTo>
                    <a:pt x="547949" y="264758"/>
                    <a:pt x="466071" y="182880"/>
                    <a:pt x="365069" y="182880"/>
                  </a:cubicBezTo>
                  <a:close/>
                  <a:moveTo>
                    <a:pt x="365760" y="0"/>
                  </a:moveTo>
                  <a:cubicBezTo>
                    <a:pt x="567764" y="0"/>
                    <a:pt x="731520" y="163756"/>
                    <a:pt x="731520" y="365760"/>
                  </a:cubicBezTo>
                  <a:cubicBezTo>
                    <a:pt x="731520" y="567764"/>
                    <a:pt x="567764" y="731520"/>
                    <a:pt x="365760" y="731520"/>
                  </a:cubicBezTo>
                  <a:cubicBezTo>
                    <a:pt x="163756" y="731520"/>
                    <a:pt x="0" y="567764"/>
                    <a:pt x="0" y="365760"/>
                  </a:cubicBezTo>
                  <a:cubicBezTo>
                    <a:pt x="0" y="163756"/>
                    <a:pt x="163756" y="0"/>
                    <a:pt x="365760" y="0"/>
                  </a:cubicBezTo>
                  <a:close/>
                </a:path>
              </a:pathLst>
            </a:custGeom>
            <a:solidFill>
              <a:schemeClr val="bg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p:cNvSpPr txBox="1"/>
          <p:nvPr/>
        </p:nvSpPr>
        <p:spPr>
          <a:xfrm>
            <a:off x="1053703" y="2284310"/>
            <a:ext cx="5796276" cy="369332"/>
          </a:xfrm>
          <a:prstGeom prst="rect">
            <a:avLst/>
          </a:prstGeom>
          <a:noFill/>
        </p:spPr>
        <p:txBody>
          <a:bodyPr wrap="square" rtlCol="0">
            <a:spAutoFit/>
          </a:bodyPr>
          <a:lstStyle/>
          <a:p>
            <a:r>
              <a:rPr lang="en-US" i="1" dirty="0">
                <a:solidFill>
                  <a:schemeClr val="bg2">
                    <a:lumMod val="25000"/>
                  </a:schemeClr>
                </a:solidFill>
              </a:rPr>
              <a:t>Flowchart of Text Query Application</a:t>
            </a:r>
          </a:p>
        </p:txBody>
      </p:sp>
      <p:sp>
        <p:nvSpPr>
          <p:cNvPr id="28" name="TextBox 27"/>
          <p:cNvSpPr txBox="1"/>
          <p:nvPr/>
        </p:nvSpPr>
        <p:spPr>
          <a:xfrm>
            <a:off x="1053703" y="2655404"/>
            <a:ext cx="5796276" cy="1754326"/>
          </a:xfrm>
          <a:prstGeom prst="rect">
            <a:avLst/>
          </a:prstGeom>
          <a:noFill/>
        </p:spPr>
        <p:txBody>
          <a:bodyPr wrap="square" rtlCol="0">
            <a:spAutoFit/>
          </a:bodyPr>
          <a:lstStyle/>
          <a:p>
            <a:r>
              <a:rPr lang="en-US" dirty="0">
                <a:solidFill>
                  <a:srgbClr val="3B3838"/>
                </a:solidFill>
                <a:latin typeface="+mj-lt"/>
              </a:rPr>
              <a:t>A catalog application enables users to search for specific items in catalogs. For example, an online store application enables users to search for and purchase items in inventory. Typically, the user query consists of a text component that searches across the textual descriptions plus some other ordering criteria, such as price or date.</a:t>
            </a:r>
          </a:p>
        </p:txBody>
      </p:sp>
    </p:spTree>
    <p:extLst>
      <p:ext uri="{BB962C8B-B14F-4D97-AF65-F5344CB8AC3E}">
        <p14:creationId xmlns:p14="http://schemas.microsoft.com/office/powerpoint/2010/main" val="4100941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2077</TotalTime>
  <Words>3747</Words>
  <Application>Microsoft Office PowerPoint</Application>
  <PresentationFormat>Widescreen</PresentationFormat>
  <Paragraphs>263</Paragraphs>
  <Slides>41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Yu Gothic UI Semilight</vt:lpstr>
      <vt:lpstr>Arial</vt:lpstr>
      <vt:lpstr>Calibri</vt:lpstr>
      <vt:lpstr>Calibri Light</vt:lpstr>
      <vt:lpstr>Century Gothic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Liscli</dc:creator>
  <cp:lastModifiedBy>nguyenvanthiep121198@gmail.com</cp:lastModifiedBy>
  <cp:revision>149</cp:revision>
  <dcterms:created xsi:type="dcterms:W3CDTF">2018-10-31T03:21:35Z</dcterms:created>
  <dcterms:modified xsi:type="dcterms:W3CDTF">2018-12-06T06:55:48Z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